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rels" ContentType="application/vnd.openxmlformats-package.relationships+xml"/>
  <Default Extension="xml" ContentType="application/xml"/>
  <Default Extension="pptx" ContentType="application/vnd.openxmlformats-officedocument.presentationml.presentation"/>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84" r:id="rId6"/>
    <p:sldId id="287" r:id="rId7"/>
    <p:sldId id="260" r:id="rId8"/>
    <p:sldId id="272" r:id="rId9"/>
    <p:sldId id="276" r:id="rId10"/>
    <p:sldId id="273" r:id="rId11"/>
    <p:sldId id="270" r:id="rId12"/>
    <p:sldId id="275" r:id="rId13"/>
    <p:sldId id="274" r:id="rId14"/>
    <p:sldId id="278" r:id="rId15"/>
    <p:sldId id="279" r:id="rId16"/>
    <p:sldId id="280" r:id="rId17"/>
    <p:sldId id="261" r:id="rId18"/>
    <p:sldId id="281" r:id="rId19"/>
    <p:sldId id="282" r:id="rId20"/>
    <p:sldId id="283" r:id="rId21"/>
    <p:sldId id="285" r:id="rId22"/>
    <p:sldId id="286" r:id="rId23"/>
    <p:sldId id="262" r:id="rId24"/>
    <p:sldId id="288" r:id="rId25"/>
    <p:sldId id="263" r:id="rId26"/>
    <p:sldId id="264" r:id="rId27"/>
    <p:sldId id="265" r:id="rId28"/>
    <p:sldId id="266" r:id="rId29"/>
    <p:sldId id="267" r:id="rId30"/>
    <p:sldId id="269" r:id="rId31"/>
    <p:sldId id="268" r:id="rId32"/>
  </p:sldIdLst>
  <p:sldSz cx="12192000" cy="8229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o" id="{7745244D-153A-43E6-8822-8433852D5336}">
          <p14:sldIdLst>
            <p14:sldId id="256"/>
            <p14:sldId id="257"/>
          </p14:sldIdLst>
        </p14:section>
        <p14:section name="1" id="{DA058EB9-E3FE-49F7-8DED-84ACA6602AB2}">
          <p14:sldIdLst>
            <p14:sldId id="258"/>
          </p14:sldIdLst>
        </p14:section>
        <p14:section name="2" id="{131B6568-E1A4-4179-AA42-6414965B043D}">
          <p14:sldIdLst>
            <p14:sldId id="259"/>
            <p14:sldId id="284"/>
            <p14:sldId id="287"/>
            <p14:sldId id="260"/>
            <p14:sldId id="272"/>
            <p14:sldId id="276"/>
            <p14:sldId id="273"/>
            <p14:sldId id="270"/>
            <p14:sldId id="275"/>
            <p14:sldId id="274"/>
            <p14:sldId id="278"/>
            <p14:sldId id="279"/>
            <p14:sldId id="280"/>
            <p14:sldId id="261"/>
            <p14:sldId id="281"/>
            <p14:sldId id="282"/>
            <p14:sldId id="283"/>
            <p14:sldId id="285"/>
            <p14:sldId id="286"/>
            <p14:sldId id="262"/>
            <p14:sldId id="288"/>
            <p14:sldId id="263"/>
            <p14:sldId id="264"/>
            <p14:sldId id="265"/>
            <p14:sldId id="266"/>
          </p14:sldIdLst>
        </p14:section>
        <p14:section name="3" id="{ABEE22FB-ABDE-483F-A85A-5F11D62BBBCE}">
          <p14:sldIdLst>
            <p14:sldId id="267"/>
            <p14:sldId id="269"/>
            <p14:sldId id="268"/>
          </p14:sldIdLst>
        </p14:section>
      </p14:sectionLst>
    </p:ext>
    <p:ext uri="{EFAFB233-063F-42B5-8137-9DF3F51BA10A}">
      <p15:sldGuideLst xmlns:p15="http://schemas.microsoft.com/office/powerpoint/2012/main">
        <p15:guide id="1" orient="horz" pos="2592"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hamed Ahmed Ali Ahmed" initials="MAAA" lastIdx="1" clrIdx="0">
    <p:extLst>
      <p:ext uri="{19B8F6BF-5375-455C-9EA6-DF929625EA0E}">
        <p15:presenceInfo xmlns:p15="http://schemas.microsoft.com/office/powerpoint/2012/main" userId="S-1-5-21-147214757-305610072-1517763936-809723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15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showGuides="1">
      <p:cViewPr varScale="1">
        <p:scale>
          <a:sx n="86" d="100"/>
          <a:sy n="86" d="100"/>
        </p:scale>
        <p:origin x="200" y="64"/>
      </p:cViewPr>
      <p:guideLst>
        <p:guide orient="horz" pos="2592"/>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2.w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5.wmf"/><Relationship Id="rId1" Type="http://schemas.openxmlformats.org/officeDocument/2006/relationships/image" Target="../media/image14.w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8.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1.wmf"/></Relationships>
</file>

<file path=ppt/media/image1.png>
</file>

<file path=ppt/media/image10.wmf>
</file>

<file path=ppt/media/image11.wmf>
</file>

<file path=ppt/media/image12.wmf>
</file>

<file path=ppt/media/image13.wmf>
</file>

<file path=ppt/media/image14.wmf>
</file>

<file path=ppt/media/image15.wmf>
</file>

<file path=ppt/media/image16.wmf>
</file>

<file path=ppt/media/image2.png>
</file>

<file path=ppt/media/image3.wmf>
</file>

<file path=ppt/media/image4.wmf>
</file>

<file path=ppt/media/image5.wmf>
</file>

<file path=ppt/media/image6.wmf>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图片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5602265"/>
          </a:xfrm>
          <a:prstGeom prst="rect">
            <a:avLst/>
          </a:prstGeom>
        </p:spPr>
      </p:pic>
      <p:sp>
        <p:nvSpPr>
          <p:cNvPr id="2" name="Title 1"/>
          <p:cNvSpPr>
            <a:spLocks noGrp="1"/>
          </p:cNvSpPr>
          <p:nvPr>
            <p:ph type="ctrTitle" hasCustomPrompt="1"/>
          </p:nvPr>
        </p:nvSpPr>
        <p:spPr>
          <a:xfrm>
            <a:off x="293370" y="4092711"/>
            <a:ext cx="6576060" cy="1323615"/>
          </a:xfrm>
        </p:spPr>
        <p:txBody>
          <a:bodyPr anchor="ctr"/>
          <a:lstStyle>
            <a:lvl1pPr algn="l">
              <a:lnSpc>
                <a:spcPct val="100000"/>
              </a:lnSpc>
              <a:defRPr sz="7200" b="1"/>
            </a:lvl1pPr>
          </a:lstStyle>
          <a:p>
            <a:r>
              <a:rPr lang="en-US" dirty="0" smtClean="0"/>
              <a:t>Work Review</a:t>
            </a:r>
            <a:endParaRPr lang="en-US" dirty="0"/>
          </a:p>
        </p:txBody>
      </p:sp>
      <p:sp>
        <p:nvSpPr>
          <p:cNvPr id="3" name="Subtitle 2"/>
          <p:cNvSpPr>
            <a:spLocks noGrp="1"/>
          </p:cNvSpPr>
          <p:nvPr>
            <p:ph type="subTitle" idx="1" hasCustomPrompt="1"/>
          </p:nvPr>
        </p:nvSpPr>
        <p:spPr>
          <a:xfrm>
            <a:off x="293370" y="5640708"/>
            <a:ext cx="9144000" cy="1986914"/>
          </a:xfrm>
        </p:spPr>
        <p:txBody>
          <a:bodyPr/>
          <a:lstStyle>
            <a:lvl1pPr marL="285750" indent="-285750" algn="l">
              <a:lnSpc>
                <a:spcPct val="150000"/>
              </a:lnSpc>
              <a:buFont typeface="Arial" panose="020B0604020202020204" pitchFamily="34" charset="0"/>
              <a:buChar char="•"/>
              <a:defRPr sz="320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pPr marL="285750" indent="-285750">
              <a:lnSpc>
                <a:spcPct val="150000"/>
              </a:lnSpc>
              <a:buFont typeface="Arial" panose="020B0604020202020204" pitchFamily="34" charset="0"/>
              <a:buChar char="•"/>
            </a:pPr>
            <a:r>
              <a:rPr lang="en-US" altLang="zh-CN" sz="1600" b="1" dirty="0" smtClean="0">
                <a:effectLst>
                  <a:outerShdw blurRad="38100" dist="38100" dir="2700000" algn="tl">
                    <a:srgbClr val="000000">
                      <a:alpha val="43137"/>
                    </a:srgbClr>
                  </a:outerShdw>
                </a:effectLst>
                <a:latin typeface="Huawei Sans" panose="020C0503030203020204" pitchFamily="34" charset="0"/>
                <a:cs typeface="Huawei Sans" panose="020C0503030203020204" pitchFamily="34" charset="0"/>
              </a:rPr>
              <a:t>Department :</a:t>
            </a:r>
          </a:p>
          <a:p>
            <a:pPr marL="285750" indent="-285750">
              <a:lnSpc>
                <a:spcPct val="150000"/>
              </a:lnSpc>
              <a:buFont typeface="Arial" panose="020B0604020202020204" pitchFamily="34" charset="0"/>
              <a:buChar char="•"/>
            </a:pPr>
            <a:r>
              <a:rPr lang="en-US" altLang="zh-CN" sz="1600" b="1" dirty="0" smtClean="0">
                <a:effectLst>
                  <a:outerShdw blurRad="38100" dist="38100" dir="2700000" algn="tl">
                    <a:srgbClr val="000000">
                      <a:alpha val="43137"/>
                    </a:srgbClr>
                  </a:outerShdw>
                </a:effectLst>
                <a:latin typeface="Huawei Sans" panose="020C0503030203020204" pitchFamily="34" charset="0"/>
                <a:cs typeface="Huawei Sans" panose="020C0503030203020204" pitchFamily="34" charset="0"/>
              </a:rPr>
              <a:t>Author</a:t>
            </a:r>
            <a:r>
              <a:rPr lang="zh-CN" altLang="en-US" sz="1600" b="1" dirty="0" smtClean="0">
                <a:effectLst>
                  <a:outerShdw blurRad="38100" dist="38100" dir="2700000" algn="tl">
                    <a:srgbClr val="000000">
                      <a:alpha val="43137"/>
                    </a:srgbClr>
                  </a:outerShdw>
                </a:effectLst>
                <a:latin typeface="Huawei Sans" panose="020C0503030203020204" pitchFamily="34" charset="0"/>
                <a:cs typeface="Huawei Sans" panose="020C0503030203020204" pitchFamily="34" charset="0"/>
              </a:rPr>
              <a:t>：</a:t>
            </a:r>
            <a:endParaRPr lang="en-US" altLang="zh-CN" sz="1600" b="1" dirty="0" smtClean="0">
              <a:effectLst>
                <a:outerShdw blurRad="38100" dist="38100" dir="2700000" algn="tl">
                  <a:srgbClr val="000000">
                    <a:alpha val="43137"/>
                  </a:srgbClr>
                </a:outerShdw>
              </a:effectLst>
              <a:latin typeface="Huawei Sans" panose="020C0503030203020204" pitchFamily="34" charset="0"/>
              <a:cs typeface="Huawei Sans" panose="020C0503030203020204" pitchFamily="34" charset="0"/>
            </a:endParaRPr>
          </a:p>
          <a:p>
            <a:pPr marL="285750" indent="-285750">
              <a:lnSpc>
                <a:spcPct val="150000"/>
              </a:lnSpc>
              <a:buFont typeface="Arial" panose="020B0604020202020204" pitchFamily="34" charset="0"/>
              <a:buChar char="•"/>
            </a:pPr>
            <a:r>
              <a:rPr lang="en-US" altLang="zh-CN" sz="1600" b="1" dirty="0" smtClean="0">
                <a:effectLst>
                  <a:outerShdw blurRad="38100" dist="38100" dir="2700000" algn="tl">
                    <a:srgbClr val="000000">
                      <a:alpha val="43137"/>
                    </a:srgbClr>
                  </a:outerShdw>
                </a:effectLst>
                <a:latin typeface="Huawei Sans" panose="020C0503030203020204" pitchFamily="34" charset="0"/>
                <a:cs typeface="Huawei Sans" panose="020C0503030203020204" pitchFamily="34" charset="0"/>
              </a:rPr>
              <a:t>Date</a:t>
            </a:r>
            <a:r>
              <a:rPr lang="zh-CN" altLang="en-US" sz="1600" b="1" dirty="0" smtClean="0">
                <a:effectLst>
                  <a:outerShdw blurRad="38100" dist="38100" dir="2700000" algn="tl">
                    <a:srgbClr val="000000">
                      <a:alpha val="43137"/>
                    </a:srgbClr>
                  </a:outerShdw>
                </a:effectLst>
                <a:latin typeface="Huawei Sans" panose="020C0503030203020204" pitchFamily="34" charset="0"/>
                <a:cs typeface="Huawei Sans" panose="020C0503030203020204" pitchFamily="34" charset="0"/>
              </a:rPr>
              <a:t>：</a:t>
            </a:r>
            <a:endParaRPr lang="en-US" sz="1600" b="1" dirty="0" smtClean="0">
              <a:effectLst>
                <a:outerShdw blurRad="38100" dist="38100" dir="2700000" algn="tl">
                  <a:srgbClr val="000000">
                    <a:alpha val="43137"/>
                  </a:srgbClr>
                </a:outerShdw>
              </a:effectLst>
              <a:latin typeface="Huawei Sans" panose="020C0503030203020204" pitchFamily="34" charset="0"/>
              <a:cs typeface="Huawei Sans" panose="020C0503030203020204" pitchFamily="34" charset="0"/>
            </a:endParaRPr>
          </a:p>
        </p:txBody>
      </p:sp>
      <p:sp>
        <p:nvSpPr>
          <p:cNvPr id="4" name="Date Placeholder 3"/>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810720-1E39-4B9F-A94A-EB6050828E7E}" type="slidenum">
              <a:rPr lang="en-US" smtClean="0"/>
              <a:t>‹#›</a:t>
            </a:fld>
            <a:endParaRPr lang="en-US" dirty="0"/>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57081" y="379128"/>
            <a:ext cx="1675279" cy="366372"/>
          </a:xfrm>
          <a:prstGeom prst="rect">
            <a:avLst/>
          </a:prstGeom>
        </p:spPr>
      </p:pic>
      <p:sp>
        <p:nvSpPr>
          <p:cNvPr id="11" name="Half Frame 10"/>
          <p:cNvSpPr/>
          <p:nvPr userDrawn="1"/>
        </p:nvSpPr>
        <p:spPr>
          <a:xfrm>
            <a:off x="7853296" y="2143626"/>
            <a:ext cx="695921" cy="680007"/>
          </a:xfrm>
          <a:prstGeom prst="halfFrame">
            <a:avLst>
              <a:gd name="adj1" fmla="val 1289"/>
              <a:gd name="adj2" fmla="val 1008"/>
            </a:avLst>
          </a:prstGeom>
          <a:ln>
            <a:solidFill>
              <a:srgbClr val="CF15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2506723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548640"/>
            <a:ext cx="3932237" cy="1920240"/>
          </a:xfrm>
        </p:spPr>
        <p:txBody>
          <a:bodyPr anchor="b"/>
          <a:lstStyle>
            <a:lvl1pPr>
              <a:defRPr sz="3840"/>
            </a:lvl1pPr>
          </a:lstStyle>
          <a:p>
            <a:r>
              <a:rPr lang="en-US" smtClean="0"/>
              <a:t>Click to edit Master title style</a:t>
            </a:r>
            <a:endParaRPr lang="en-US" dirty="0"/>
          </a:p>
        </p:txBody>
      </p:sp>
      <p:sp>
        <p:nvSpPr>
          <p:cNvPr id="3" name="Content Placeholder 2"/>
          <p:cNvSpPr>
            <a:spLocks noGrp="1"/>
          </p:cNvSpPr>
          <p:nvPr>
            <p:ph idx="1"/>
          </p:nvPr>
        </p:nvSpPr>
        <p:spPr>
          <a:xfrm>
            <a:off x="5183188" y="1184912"/>
            <a:ext cx="617220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468880"/>
            <a:ext cx="3932237"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810720-1E39-4B9F-A94A-EB6050828E7E}" type="slidenum">
              <a:rPr lang="en-US" smtClean="0"/>
              <a:t>‹#›</a:t>
            </a:fld>
            <a:endParaRPr lang="en-US" dirty="0"/>
          </a:p>
        </p:txBody>
      </p:sp>
    </p:spTree>
    <p:extLst>
      <p:ext uri="{BB962C8B-B14F-4D97-AF65-F5344CB8AC3E}">
        <p14:creationId xmlns:p14="http://schemas.microsoft.com/office/powerpoint/2010/main" val="2769564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548640"/>
            <a:ext cx="3932237" cy="1920240"/>
          </a:xfrm>
        </p:spPr>
        <p:txBody>
          <a:bodyPr anchor="b"/>
          <a:lstStyle>
            <a:lvl1pPr>
              <a:defRPr sz="38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1184912"/>
            <a:ext cx="617220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dirty="0" smtClean="0"/>
              <a:t>Click icon to add picture</a:t>
            </a:r>
            <a:endParaRPr lang="en-US" dirty="0"/>
          </a:p>
        </p:txBody>
      </p:sp>
      <p:sp>
        <p:nvSpPr>
          <p:cNvPr id="4" name="Text Placeholder 3"/>
          <p:cNvSpPr>
            <a:spLocks noGrp="1"/>
          </p:cNvSpPr>
          <p:nvPr>
            <p:ph type="body" sz="half" idx="2"/>
          </p:nvPr>
        </p:nvSpPr>
        <p:spPr>
          <a:xfrm>
            <a:off x="839788" y="2468880"/>
            <a:ext cx="3932237"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810720-1E39-4B9F-A94A-EB6050828E7E}" type="slidenum">
              <a:rPr lang="en-US" smtClean="0"/>
              <a:t>‹#›</a:t>
            </a:fld>
            <a:endParaRPr lang="en-US" dirty="0"/>
          </a:p>
        </p:txBody>
      </p:sp>
    </p:spTree>
    <p:extLst>
      <p:ext uri="{BB962C8B-B14F-4D97-AF65-F5344CB8AC3E}">
        <p14:creationId xmlns:p14="http://schemas.microsoft.com/office/powerpoint/2010/main" val="34255192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810720-1E39-4B9F-A94A-EB6050828E7E}" type="slidenum">
              <a:rPr lang="en-US" smtClean="0"/>
              <a:t>‹#›</a:t>
            </a:fld>
            <a:endParaRPr lang="en-US" dirty="0"/>
          </a:p>
        </p:txBody>
      </p:sp>
    </p:spTree>
    <p:extLst>
      <p:ext uri="{BB962C8B-B14F-4D97-AF65-F5344CB8AC3E}">
        <p14:creationId xmlns:p14="http://schemas.microsoft.com/office/powerpoint/2010/main" val="23977401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438150"/>
            <a:ext cx="2628900"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1" y="438150"/>
            <a:ext cx="773430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810720-1E39-4B9F-A94A-EB6050828E7E}" type="slidenum">
              <a:rPr lang="en-US" smtClean="0"/>
              <a:t>‹#›</a:t>
            </a:fld>
            <a:endParaRPr lang="en-US" dirty="0"/>
          </a:p>
        </p:txBody>
      </p:sp>
    </p:spTree>
    <p:extLst>
      <p:ext uri="{BB962C8B-B14F-4D97-AF65-F5344CB8AC3E}">
        <p14:creationId xmlns:p14="http://schemas.microsoft.com/office/powerpoint/2010/main" val="3975971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图片 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5602265"/>
          </a:xfrm>
          <a:prstGeom prst="rect">
            <a:avLst/>
          </a:prstGeom>
        </p:spPr>
      </p:pic>
      <p:sp>
        <p:nvSpPr>
          <p:cNvPr id="2" name="Title 1"/>
          <p:cNvSpPr>
            <a:spLocks noGrp="1"/>
          </p:cNvSpPr>
          <p:nvPr>
            <p:ph type="ctrTitle" hasCustomPrompt="1"/>
          </p:nvPr>
        </p:nvSpPr>
        <p:spPr>
          <a:xfrm>
            <a:off x="293370" y="5746251"/>
            <a:ext cx="6576060" cy="1323615"/>
          </a:xfrm>
        </p:spPr>
        <p:txBody>
          <a:bodyPr anchor="ctr"/>
          <a:lstStyle>
            <a:lvl1pPr algn="l">
              <a:lnSpc>
                <a:spcPct val="100000"/>
              </a:lnSpc>
              <a:defRPr sz="7200" b="1"/>
            </a:lvl1pPr>
          </a:lstStyle>
          <a:p>
            <a:r>
              <a:rPr lang="en-US" dirty="0" smtClean="0"/>
              <a:t>Thanks You</a:t>
            </a:r>
            <a:endParaRPr lang="en-US" dirty="0"/>
          </a:p>
        </p:txBody>
      </p:sp>
      <p:sp>
        <p:nvSpPr>
          <p:cNvPr id="4" name="Date Placeholder 3"/>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810720-1E39-4B9F-A94A-EB6050828E7E}" type="slidenum">
              <a:rPr lang="en-US" smtClean="0"/>
              <a:t>‹#›</a:t>
            </a:fld>
            <a:endParaRPr lang="en-US" dirty="0"/>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257081" y="379128"/>
            <a:ext cx="1675279" cy="366372"/>
          </a:xfrm>
          <a:prstGeom prst="rect">
            <a:avLst/>
          </a:prstGeom>
        </p:spPr>
      </p:pic>
      <p:sp>
        <p:nvSpPr>
          <p:cNvPr id="11" name="Half Frame 10"/>
          <p:cNvSpPr/>
          <p:nvPr userDrawn="1"/>
        </p:nvSpPr>
        <p:spPr>
          <a:xfrm>
            <a:off x="7853296" y="2143626"/>
            <a:ext cx="695921" cy="680007"/>
          </a:xfrm>
          <a:prstGeom prst="halfFrame">
            <a:avLst>
              <a:gd name="adj1" fmla="val 1289"/>
              <a:gd name="adj2" fmla="val 1008"/>
            </a:avLst>
          </a:prstGeom>
          <a:ln>
            <a:solidFill>
              <a:srgbClr val="CF15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646786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674372"/>
            <a:ext cx="10515600" cy="1116328"/>
          </a:xfrm>
        </p:spPr>
        <p:txBody>
          <a:bodyPr/>
          <a:lstStyle>
            <a:lvl1pPr>
              <a:defRPr b="1"/>
            </a:lvl1pPr>
          </a:lstStyle>
          <a:p>
            <a:r>
              <a:rPr lang="en-US" dirty="0" smtClean="0"/>
              <a:t>Content</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810720-1E39-4B9F-A94A-EB6050828E7E}" type="slidenum">
              <a:rPr lang="en-US" smtClean="0"/>
              <a:t>‹#›</a:t>
            </a:fld>
            <a:endParaRPr lang="en-US" dirty="0"/>
          </a:p>
        </p:txBody>
      </p:sp>
      <p:sp>
        <p:nvSpPr>
          <p:cNvPr id="7" name="Rectangle 6"/>
          <p:cNvSpPr/>
          <p:nvPr userDrawn="1"/>
        </p:nvSpPr>
        <p:spPr>
          <a:xfrm>
            <a:off x="838200" y="1912620"/>
            <a:ext cx="3108960" cy="62864"/>
          </a:xfrm>
          <a:prstGeom prst="rect">
            <a:avLst/>
          </a:prstGeom>
          <a:solidFill>
            <a:srgbClr val="CF152D"/>
          </a:solidFill>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9937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461012"/>
            <a:ext cx="10515600" cy="1116328"/>
          </a:xfrm>
        </p:spPr>
        <p:txBody>
          <a:bodyPr/>
          <a:lstStyle>
            <a:lvl1pPr>
              <a:defRPr b="1"/>
            </a:lvl1pPr>
          </a:lstStyle>
          <a:p>
            <a:r>
              <a:rPr lang="en-US" dirty="0" smtClean="0"/>
              <a:t>#. Section</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810720-1E39-4B9F-A94A-EB6050828E7E}" type="slidenum">
              <a:rPr lang="en-US" smtClean="0"/>
              <a:t>‹#›</a:t>
            </a:fld>
            <a:endParaRPr lang="en-US" dirty="0"/>
          </a:p>
        </p:txBody>
      </p:sp>
      <p:sp>
        <p:nvSpPr>
          <p:cNvPr id="7" name="Rectangle 6"/>
          <p:cNvSpPr/>
          <p:nvPr userDrawn="1"/>
        </p:nvSpPr>
        <p:spPr>
          <a:xfrm>
            <a:off x="838200" y="1524000"/>
            <a:ext cx="3108960" cy="62864"/>
          </a:xfrm>
          <a:prstGeom prst="rect">
            <a:avLst/>
          </a:prstGeom>
          <a:solidFill>
            <a:srgbClr val="CF152D"/>
          </a:solidFill>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07589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2051688"/>
            <a:ext cx="10515600" cy="3423284"/>
          </a:xfrm>
        </p:spPr>
        <p:txBody>
          <a:bodyPr anchor="b"/>
          <a:lstStyle>
            <a:lvl1pPr>
              <a:defRPr sz="7200"/>
            </a:lvl1pPr>
          </a:lstStyle>
          <a:p>
            <a:r>
              <a:rPr lang="en-US" smtClean="0"/>
              <a:t>Click to edit Master title style</a:t>
            </a:r>
            <a:endParaRPr lang="en-US" dirty="0"/>
          </a:p>
        </p:txBody>
      </p:sp>
      <p:sp>
        <p:nvSpPr>
          <p:cNvPr id="3" name="Text Placeholder 2"/>
          <p:cNvSpPr>
            <a:spLocks noGrp="1"/>
          </p:cNvSpPr>
          <p:nvPr>
            <p:ph type="body" idx="1"/>
          </p:nvPr>
        </p:nvSpPr>
        <p:spPr>
          <a:xfrm>
            <a:off x="831851" y="5507358"/>
            <a:ext cx="10515600" cy="1800224"/>
          </a:xfrm>
        </p:spPr>
        <p:txBody>
          <a:bodyPr/>
          <a:lstStyle>
            <a:lvl1pPr marL="0" indent="0">
              <a:buNone/>
              <a:defRPr sz="2880">
                <a:solidFill>
                  <a:schemeClr val="tx1"/>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810720-1E39-4B9F-A94A-EB6050828E7E}" type="slidenum">
              <a:rPr lang="en-US" smtClean="0"/>
              <a:t>‹#›</a:t>
            </a:fld>
            <a:endParaRPr lang="en-US" dirty="0"/>
          </a:p>
        </p:txBody>
      </p:sp>
    </p:spTree>
    <p:extLst>
      <p:ext uri="{BB962C8B-B14F-4D97-AF65-F5344CB8AC3E}">
        <p14:creationId xmlns:p14="http://schemas.microsoft.com/office/powerpoint/2010/main" val="1924703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2190750"/>
            <a:ext cx="518160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0750"/>
            <a:ext cx="518160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810720-1E39-4B9F-A94A-EB6050828E7E}" type="slidenum">
              <a:rPr lang="en-US" smtClean="0"/>
              <a:t>‹#›</a:t>
            </a:fld>
            <a:endParaRPr lang="en-US" dirty="0"/>
          </a:p>
        </p:txBody>
      </p:sp>
    </p:spTree>
    <p:extLst>
      <p:ext uri="{BB962C8B-B14F-4D97-AF65-F5344CB8AC3E}">
        <p14:creationId xmlns:p14="http://schemas.microsoft.com/office/powerpoint/2010/main" val="11647245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8152"/>
            <a:ext cx="10515600"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9" y="2017396"/>
            <a:ext cx="5157787"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839789" y="3006090"/>
            <a:ext cx="5157787"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1" y="2017396"/>
            <a:ext cx="5183188"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6172201" y="3006090"/>
            <a:ext cx="5183188"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5810720-1E39-4B9F-A94A-EB6050828E7E}" type="slidenum">
              <a:rPr lang="en-US" smtClean="0"/>
              <a:t>‹#›</a:t>
            </a:fld>
            <a:endParaRPr lang="en-US" dirty="0"/>
          </a:p>
        </p:txBody>
      </p:sp>
    </p:spTree>
    <p:extLst>
      <p:ext uri="{BB962C8B-B14F-4D97-AF65-F5344CB8AC3E}">
        <p14:creationId xmlns:p14="http://schemas.microsoft.com/office/powerpoint/2010/main" val="749288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5810720-1E39-4B9F-A94A-EB6050828E7E}" type="slidenum">
              <a:rPr lang="en-US" smtClean="0"/>
              <a:t>‹#›</a:t>
            </a:fld>
            <a:endParaRPr lang="en-US" dirty="0"/>
          </a:p>
        </p:txBody>
      </p:sp>
    </p:spTree>
    <p:extLst>
      <p:ext uri="{BB962C8B-B14F-4D97-AF65-F5344CB8AC3E}">
        <p14:creationId xmlns:p14="http://schemas.microsoft.com/office/powerpoint/2010/main" val="39841756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F25ADD-007D-4E5A-91BD-43471F5FB7F3}" type="datetimeFigureOut">
              <a:rPr lang="en-US" smtClean="0"/>
              <a:t>9/25/2022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5810720-1E39-4B9F-A94A-EB6050828E7E}" type="slidenum">
              <a:rPr lang="en-US" smtClean="0"/>
              <a:t>‹#›</a:t>
            </a:fld>
            <a:endParaRPr lang="en-US" dirty="0"/>
          </a:p>
        </p:txBody>
      </p:sp>
    </p:spTree>
    <p:extLst>
      <p:ext uri="{BB962C8B-B14F-4D97-AF65-F5344CB8AC3E}">
        <p14:creationId xmlns:p14="http://schemas.microsoft.com/office/powerpoint/2010/main" val="582534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438152"/>
            <a:ext cx="10515600"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2190750"/>
            <a:ext cx="10515600"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7627622"/>
            <a:ext cx="274320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BBF25ADD-007D-4E5A-91BD-43471F5FB7F3}" type="datetimeFigureOut">
              <a:rPr lang="en-US" smtClean="0"/>
              <a:t>9/25/2022</a:t>
            </a:fld>
            <a:endParaRPr lang="en-US" dirty="0"/>
          </a:p>
        </p:txBody>
      </p:sp>
      <p:sp>
        <p:nvSpPr>
          <p:cNvPr id="5" name="Footer Placeholder 4"/>
          <p:cNvSpPr>
            <a:spLocks noGrp="1"/>
          </p:cNvSpPr>
          <p:nvPr>
            <p:ph type="ftr" sz="quarter" idx="3"/>
          </p:nvPr>
        </p:nvSpPr>
        <p:spPr>
          <a:xfrm>
            <a:off x="4038600" y="7627622"/>
            <a:ext cx="411480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7627622"/>
            <a:ext cx="274320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F5810720-1E39-4B9F-A94A-EB6050828E7E}" type="slidenum">
              <a:rPr lang="en-US" smtClean="0"/>
              <a:t>‹#›</a:t>
            </a:fld>
            <a:endParaRPr lang="en-US" dirty="0"/>
          </a:p>
        </p:txBody>
      </p:sp>
      <p:pic>
        <p:nvPicPr>
          <p:cNvPr id="7" name="Picture 6"/>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10257081" y="379128"/>
            <a:ext cx="1675279" cy="366372"/>
          </a:xfrm>
          <a:prstGeom prst="rect">
            <a:avLst/>
          </a:prstGeom>
        </p:spPr>
      </p:pic>
    </p:spTree>
    <p:extLst>
      <p:ext uri="{BB962C8B-B14F-4D97-AF65-F5344CB8AC3E}">
        <p14:creationId xmlns:p14="http://schemas.microsoft.com/office/powerpoint/2010/main" val="3810817812"/>
      </p:ext>
    </p:extLst>
  </p:cSld>
  <p:clrMap bg1="lt1" tx1="dk1" bg2="lt2" tx2="dk2" accent1="accent1" accent2="accent2" accent3="accent3" accent4="accent4" accent5="accent5" accent6="accent6" hlink="hlink" folHlink="folHlink"/>
  <p:sldLayoutIdLst>
    <p:sldLayoutId id="2147483673" r:id="rId1"/>
    <p:sldLayoutId id="2147483685" r:id="rId2"/>
    <p:sldLayoutId id="2147483674" r:id="rId3"/>
    <p:sldLayoutId id="214748368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4.xml"/><Relationship Id="rId1" Type="http://schemas.openxmlformats.org/officeDocument/2006/relationships/vmlDrawing" Target="../drawings/vmlDrawing2.vml"/><Relationship Id="rId4" Type="http://schemas.openxmlformats.org/officeDocument/2006/relationships/image" Target="../media/image4.wmf"/></Relationships>
</file>

<file path=ppt/slides/_rels/slide16.xml.rels><?xml version="1.0" encoding="UTF-8" standalone="yes"?>
<Relationships xmlns="http://schemas.openxmlformats.org/package/2006/relationships"><Relationship Id="rId3" Type="http://schemas.openxmlformats.org/officeDocument/2006/relationships/package" Target="../embeddings/Microsoft_PowerPoint_Presentation3.pptx"/><Relationship Id="rId2" Type="http://schemas.openxmlformats.org/officeDocument/2006/relationships/slideLayout" Target="../slideLayouts/slideLayout4.xml"/><Relationship Id="rId1" Type="http://schemas.openxmlformats.org/officeDocument/2006/relationships/vmlDrawing" Target="../drawings/vmlDrawing3.vml"/><Relationship Id="rId4" Type="http://schemas.openxmlformats.org/officeDocument/2006/relationships/image" Target="../media/image5.wmf"/></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openxmlformats.org/officeDocument/2006/relationships/slideLayout" Target="../slideLayouts/slideLayout4.xml"/><Relationship Id="rId1" Type="http://schemas.openxmlformats.org/officeDocument/2006/relationships/vmlDrawing" Target="../drawings/vmlDrawing4.vml"/><Relationship Id="rId4" Type="http://schemas.openxmlformats.org/officeDocument/2006/relationships/image" Target="../media/image6.wmf"/></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PowerPoint_Presentation5.pptx"/><Relationship Id="rId2" Type="http://schemas.openxmlformats.org/officeDocument/2006/relationships/slideLayout" Target="../slideLayouts/slideLayout4.xml"/><Relationship Id="rId1" Type="http://schemas.openxmlformats.org/officeDocument/2006/relationships/vmlDrawing" Target="../drawings/vmlDrawing5.vml"/><Relationship Id="rId4" Type="http://schemas.openxmlformats.org/officeDocument/2006/relationships/image" Target="../media/image7.wmf"/></Relationships>
</file>

<file path=ppt/slides/_rels/slide19.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openxmlformats.org/officeDocument/2006/relationships/slideLayout" Target="../slideLayouts/slideLayout4.xml"/><Relationship Id="rId1" Type="http://schemas.openxmlformats.org/officeDocument/2006/relationships/vmlDrawing" Target="../drawings/vmlDrawing6.vml"/><Relationship Id="rId4" Type="http://schemas.openxmlformats.org/officeDocument/2006/relationships/image" Target="../media/image8.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openxmlformats.org/officeDocument/2006/relationships/slideLayout" Target="../slideLayouts/slideLayout4.xml"/><Relationship Id="rId1" Type="http://schemas.openxmlformats.org/officeDocument/2006/relationships/vmlDrawing" Target="../drawings/vmlDrawing7.vml"/><Relationship Id="rId4" Type="http://schemas.openxmlformats.org/officeDocument/2006/relationships/image" Target="../media/image9.wmf"/></Relationships>
</file>

<file path=ppt/slides/_rels/slide21.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openxmlformats.org/officeDocument/2006/relationships/slideLayout" Target="../slideLayouts/slideLayout4.xml"/><Relationship Id="rId1" Type="http://schemas.openxmlformats.org/officeDocument/2006/relationships/vmlDrawing" Target="../drawings/vmlDrawing8.vml"/><Relationship Id="rId4" Type="http://schemas.openxmlformats.org/officeDocument/2006/relationships/image" Target="../media/image10.wmf"/></Relationships>
</file>

<file path=ppt/slides/_rels/slide22.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openxmlformats.org/officeDocument/2006/relationships/slideLayout" Target="../slideLayouts/slideLayout4.xml"/><Relationship Id="rId1" Type="http://schemas.openxmlformats.org/officeDocument/2006/relationships/vmlDrawing" Target="../drawings/vmlDrawing9.vml"/><Relationship Id="rId4" Type="http://schemas.openxmlformats.org/officeDocument/2006/relationships/image" Target="../media/image11.wmf"/></Relationships>
</file>

<file path=ppt/slides/_rels/slide23.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openxmlformats.org/officeDocument/2006/relationships/slideLayout" Target="../slideLayouts/slideLayout4.xml"/><Relationship Id="rId1" Type="http://schemas.openxmlformats.org/officeDocument/2006/relationships/vmlDrawing" Target="../drawings/vmlDrawing10.vml"/><Relationship Id="rId4" Type="http://schemas.openxmlformats.org/officeDocument/2006/relationships/image" Target="../media/image12.wmf"/></Relationships>
</file>

<file path=ppt/slides/_rels/slide24.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openxmlformats.org/officeDocument/2006/relationships/slideLayout" Target="../slideLayouts/slideLayout4.xml"/><Relationship Id="rId1" Type="http://schemas.openxmlformats.org/officeDocument/2006/relationships/vmlDrawing" Target="../drawings/vmlDrawing11.vml"/><Relationship Id="rId4" Type="http://schemas.openxmlformats.org/officeDocument/2006/relationships/image" Target="../media/image13.w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4.xml"/><Relationship Id="rId1" Type="http://schemas.openxmlformats.org/officeDocument/2006/relationships/vmlDrawing" Target="../drawings/vmlDrawing12.vml"/><Relationship Id="rId6" Type="http://schemas.openxmlformats.org/officeDocument/2006/relationships/image" Target="../media/image15.wmf"/><Relationship Id="rId5" Type="http://schemas.openxmlformats.org/officeDocument/2006/relationships/oleObject" Target="../embeddings/oleObject2.bin"/><Relationship Id="rId4" Type="http://schemas.openxmlformats.org/officeDocument/2006/relationships/image" Target="../media/image14.w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4.xml"/><Relationship Id="rId1" Type="http://schemas.openxmlformats.org/officeDocument/2006/relationships/vmlDrawing" Target="../drawings/vmlDrawing1.vml"/><Relationship Id="rId4" Type="http://schemas.openxmlformats.org/officeDocument/2006/relationships/image" Target="../media/image3.wmf"/></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4.xml"/><Relationship Id="rId1" Type="http://schemas.openxmlformats.org/officeDocument/2006/relationships/vmlDrawing" Target="../drawings/vmlDrawing13.vml"/><Relationship Id="rId4" Type="http://schemas.openxmlformats.org/officeDocument/2006/relationships/image" Target="../media/image16.w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Work Review</a:t>
            </a:r>
            <a:endParaRPr lang="en-US" dirty="0"/>
          </a:p>
        </p:txBody>
      </p:sp>
      <p:sp>
        <p:nvSpPr>
          <p:cNvPr id="5" name="Subtitle 4"/>
          <p:cNvSpPr>
            <a:spLocks noGrp="1"/>
          </p:cNvSpPr>
          <p:nvPr>
            <p:ph type="subTitle" idx="1"/>
          </p:nvPr>
        </p:nvSpPr>
        <p:spPr/>
        <p:txBody>
          <a:bodyPr anchor="ctr">
            <a:noAutofit/>
          </a:bodyPr>
          <a:lstStyle/>
          <a:p>
            <a:r>
              <a:rPr lang="en-US" altLang="zh-CN" sz="2000" b="1" dirty="0">
                <a:cs typeface="Huawei Sans" panose="020C0503030203020204" pitchFamily="34" charset="0"/>
              </a:rPr>
              <a:t>Department </a:t>
            </a:r>
            <a:r>
              <a:rPr lang="en-US" altLang="zh-CN" sz="2000" b="1" dirty="0" smtClean="0">
                <a:cs typeface="Huawei Sans" panose="020C0503030203020204" pitchFamily="34" charset="0"/>
              </a:rPr>
              <a:t>: Retail Department</a:t>
            </a:r>
            <a:endParaRPr lang="en-US" altLang="zh-CN" sz="2000" b="1" dirty="0">
              <a:cs typeface="Huawei Sans" panose="020C0503030203020204" pitchFamily="34" charset="0"/>
            </a:endParaRPr>
          </a:p>
          <a:p>
            <a:r>
              <a:rPr lang="en-US" altLang="zh-CN" sz="2000" b="1" dirty="0">
                <a:cs typeface="Huawei Sans" panose="020C0503030203020204" pitchFamily="34" charset="0"/>
              </a:rPr>
              <a:t>Author</a:t>
            </a:r>
            <a:r>
              <a:rPr lang="zh-CN" altLang="en-US" sz="2000" b="1" dirty="0" smtClean="0">
                <a:cs typeface="Huawei Sans" panose="020C0503030203020204" pitchFamily="34" charset="0"/>
              </a:rPr>
              <a:t>：</a:t>
            </a:r>
            <a:r>
              <a:rPr lang="en-US" altLang="zh-CN" sz="2000" b="1" dirty="0" smtClean="0">
                <a:cs typeface="Huawei Sans" panose="020C0503030203020204" pitchFamily="34" charset="0"/>
              </a:rPr>
              <a:t>Mohamed Ahmed Ali Ahmed – Mwx1019019</a:t>
            </a:r>
            <a:endParaRPr lang="en-US" altLang="zh-CN" sz="2000" b="1" dirty="0">
              <a:cs typeface="Huawei Sans" panose="020C0503030203020204" pitchFamily="34" charset="0"/>
            </a:endParaRPr>
          </a:p>
          <a:p>
            <a:r>
              <a:rPr lang="en-US" altLang="zh-CN" sz="2000" b="1" dirty="0">
                <a:cs typeface="Huawei Sans" panose="020C0503030203020204" pitchFamily="34" charset="0"/>
              </a:rPr>
              <a:t>Date</a:t>
            </a:r>
            <a:r>
              <a:rPr lang="zh-CN" altLang="en-US" sz="2000" b="1" dirty="0" smtClean="0">
                <a:cs typeface="Huawei Sans" panose="020C0503030203020204" pitchFamily="34" charset="0"/>
              </a:rPr>
              <a:t>：</a:t>
            </a:r>
            <a:r>
              <a:rPr lang="en-US" altLang="zh-CN" sz="2000" b="1" dirty="0" smtClean="0">
                <a:cs typeface="Huawei Sans" panose="020C0503030203020204" pitchFamily="34" charset="0"/>
              </a:rPr>
              <a:t>25-Sep 2022</a:t>
            </a:r>
            <a:endParaRPr lang="en-US" sz="2000" b="1" dirty="0">
              <a:cs typeface="Huawei Sans" panose="020C0503030203020204" pitchFamily="34" charset="0"/>
            </a:endParaRPr>
          </a:p>
        </p:txBody>
      </p:sp>
      <p:sp>
        <p:nvSpPr>
          <p:cNvPr id="4" name="Text Placeholder 7">
            <a:extLst>
              <a:ext uri="{FF2B5EF4-FFF2-40B4-BE49-F238E27FC236}">
                <a16:creationId xmlns="" xmlns:a16="http://schemas.microsoft.com/office/drawing/2014/main" id="{7F3DB8AC-5DE9-5548-8697-C9055F7FFCCB}"/>
              </a:ext>
            </a:extLst>
          </p:cNvPr>
          <p:cNvSpPr txBox="1">
            <a:spLocks/>
          </p:cNvSpPr>
          <p:nvPr/>
        </p:nvSpPr>
        <p:spPr>
          <a:xfrm>
            <a:off x="293370" y="2692758"/>
            <a:ext cx="6535842" cy="1422042"/>
          </a:xfrm>
          <a:prstGeom prst="rect">
            <a:avLst/>
          </a:prstGeom>
        </p:spPr>
        <p:txBody>
          <a:bodyPr vert="horz" lIns="0" tIns="0" rIns="0" bIns="0" rtlCol="0" anchor="ctr"/>
          <a:lstStyle>
            <a:defPPr>
              <a:defRPr lang="en-US"/>
            </a:defPPr>
            <a:lvl1pPr marL="0" algn="l" defTabSz="914400" rtl="0" eaLnBrk="1" latinLnBrk="0" hangingPunct="1">
              <a:defRPr sz="144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50000"/>
              </a:lnSpc>
              <a:buFont typeface="Arial" panose="020B0604020202020204" pitchFamily="34" charset="0"/>
              <a:buChar char="•"/>
            </a:pPr>
            <a:endParaRPr lang="en-US" sz="1600" b="1" dirty="0">
              <a:solidFill>
                <a:schemeClr val="tx1"/>
              </a:solidFill>
              <a:latin typeface="+mj-lt"/>
              <a:cs typeface="Huawei Sans" panose="020C0503030203020204" pitchFamily="34" charset="0"/>
            </a:endParaRPr>
          </a:p>
        </p:txBody>
      </p:sp>
    </p:spTree>
    <p:extLst>
      <p:ext uri="{BB962C8B-B14F-4D97-AF65-F5344CB8AC3E}">
        <p14:creationId xmlns:p14="http://schemas.microsoft.com/office/powerpoint/2010/main" val="11773567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3699193699"/>
              </p:ext>
            </p:extLst>
          </p:nvPr>
        </p:nvGraphicFramePr>
        <p:xfrm>
          <a:off x="629552" y="2341289"/>
          <a:ext cx="10918028" cy="5412966"/>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Module6: I-Force</a:t>
                      </a:r>
                      <a:r>
                        <a:rPr lang="en-US" altLang="zh-CN" sz="1800" baseline="0" dirty="0" smtClean="0">
                          <a:solidFill>
                            <a:schemeClr val="bg1"/>
                          </a:solidFill>
                          <a:latin typeface="+mj-lt"/>
                        </a:rPr>
                        <a:t> update</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800" dirty="0" smtClean="0">
                          <a:solidFill>
                            <a:schemeClr val="tx1"/>
                          </a:solidFill>
                          <a:latin typeface="+mj-lt"/>
                        </a:rPr>
                        <a:t>-</a:t>
                      </a:r>
                      <a:r>
                        <a:rPr lang="en-US" altLang="zh-CN" sz="1200" dirty="0" smtClean="0">
                          <a:solidFill>
                            <a:schemeClr val="tx1"/>
                          </a:solidFill>
                          <a:latin typeface="+mj-lt"/>
                        </a:rPr>
                        <a:t>After update changes for</a:t>
                      </a:r>
                      <a:r>
                        <a:rPr lang="en-US" altLang="zh-CN" sz="1200" baseline="0" dirty="0" smtClean="0">
                          <a:solidFill>
                            <a:schemeClr val="tx1"/>
                          </a:solidFill>
                          <a:latin typeface="+mj-lt"/>
                        </a:rPr>
                        <a:t> promoter Area Manager I sent Employee sheet current update for IRIS to Change PR Approver and it done by monthly</a:t>
                      </a:r>
                      <a:endParaRPr lang="en-US" altLang="zh-CN" sz="105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-to make every employee could do application on i-force</a:t>
                      </a:r>
                      <a:r>
                        <a:rPr kumimoji="1" lang="en-US" altLang="zh-CN" sz="1200" kern="1200" baseline="0" dirty="0" smtClean="0">
                          <a:solidFill>
                            <a:srgbClr val="000000"/>
                          </a:solidFill>
                          <a:latin typeface="+mj-lt"/>
                          <a:ea typeface="Microsoft YaHei" panose="020B0503020204020204" pitchFamily="34" charset="-122"/>
                          <a:cs typeface="+mn-cs"/>
                        </a:rPr>
                        <a:t> and transfer it His Area Manager and Regional manager</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-ask Iris</a:t>
                      </a:r>
                      <a:r>
                        <a:rPr kumimoji="1" lang="en-US" altLang="zh-CN" sz="1200" kern="1200" baseline="0" dirty="0" smtClean="0">
                          <a:solidFill>
                            <a:srgbClr val="000000"/>
                          </a:solidFill>
                          <a:latin typeface="+mj-lt"/>
                          <a:ea typeface="Microsoft YaHei" panose="020B0503020204020204" pitchFamily="34" charset="-122"/>
                          <a:cs typeface="+mn-cs"/>
                        </a:rPr>
                        <a:t> to send me employee Database then I made update like current route then sent it back again to IRIS</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-Input</a:t>
                      </a:r>
                      <a:r>
                        <a:rPr kumimoji="1" lang="en-US" sz="1200" kern="1200" baseline="0" dirty="0" smtClean="0">
                          <a:solidFill>
                            <a:srgbClr val="000000"/>
                          </a:solidFill>
                          <a:latin typeface="+mj-lt"/>
                          <a:ea typeface="Microsoft YaHei" panose="020B0503020204020204" pitchFamily="34" charset="-122"/>
                          <a:cs typeface="+mn-cs"/>
                        </a:rPr>
                        <a:t>: </a:t>
                      </a:r>
                      <a:r>
                        <a:rPr kumimoji="1" lang="en-US" sz="1200" kern="1200" dirty="0" smtClean="0">
                          <a:solidFill>
                            <a:srgbClr val="000000"/>
                          </a:solidFill>
                          <a:latin typeface="+mj-lt"/>
                          <a:ea typeface="Microsoft YaHei" panose="020B0503020204020204" pitchFamily="34" charset="-122"/>
                          <a:cs typeface="+mn-cs"/>
                        </a:rPr>
                        <a:t>employee</a:t>
                      </a:r>
                      <a:r>
                        <a:rPr kumimoji="1" lang="en-US" sz="1200" kern="1200" baseline="0" dirty="0" smtClean="0">
                          <a:solidFill>
                            <a:srgbClr val="000000"/>
                          </a:solidFill>
                          <a:latin typeface="+mj-lt"/>
                          <a:ea typeface="Microsoft YaHei" panose="020B0503020204020204" pitchFamily="34" charset="-122"/>
                          <a:cs typeface="+mn-cs"/>
                        </a:rPr>
                        <a:t> data sheet sent from HR Side (IRIS or Amira) with last month update </a:t>
                      </a:r>
                    </a:p>
                    <a:p>
                      <a:pPr algn="l" fontAlgn="b"/>
                      <a:r>
                        <a:rPr kumimoji="1" lang="en-US" sz="1200" kern="1200" baseline="0" dirty="0" smtClean="0">
                          <a:solidFill>
                            <a:srgbClr val="000000"/>
                          </a:solidFill>
                          <a:latin typeface="+mj-lt"/>
                          <a:ea typeface="Microsoft YaHei" panose="020B0503020204020204" pitchFamily="34" charset="-122"/>
                          <a:cs typeface="+mn-cs"/>
                        </a:rPr>
                        <a:t>  -Output: changing data according to Employee data sheet updates</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-I think HR</a:t>
                      </a:r>
                      <a:r>
                        <a:rPr kumimoji="1" lang="en-US" sz="1200" kern="1200" baseline="0" dirty="0" smtClean="0">
                          <a:solidFill>
                            <a:srgbClr val="000000"/>
                          </a:solidFill>
                          <a:latin typeface="+mj-lt"/>
                          <a:ea typeface="Microsoft YaHei" panose="020B0503020204020204" pitchFamily="34" charset="-122"/>
                          <a:cs typeface="+mn-cs"/>
                        </a:rPr>
                        <a:t> side could track current team turnover from Daily route update sent from Wagdi to Egypt and update the i-force approver by automatic after RM Confirmation</a:t>
                      </a:r>
                      <a:r>
                        <a:rPr kumimoji="1" lang="en-US" sz="1200" kern="1200" baseline="0" dirty="0">
                          <a:solidFill>
                            <a:srgbClr val="000000"/>
                          </a:solidFill>
                          <a:latin typeface="+mj-lt"/>
                          <a:ea typeface="Microsoft YaHei" panose="020B0503020204020204" pitchFamily="34" charset="-122"/>
                          <a:cs typeface="+mn-cs"/>
                        </a:rPr>
                        <a:t> </a:t>
                      </a:r>
                      <a:r>
                        <a:rPr kumimoji="1" lang="en-US" sz="1200" kern="1200" baseline="0" dirty="0" smtClean="0">
                          <a:solidFill>
                            <a:srgbClr val="000000"/>
                          </a:solidFill>
                          <a:latin typeface="+mj-lt"/>
                          <a:ea typeface="Microsoft YaHei" panose="020B0503020204020204" pitchFamily="34" charset="-122"/>
                          <a:cs typeface="+mn-cs"/>
                        </a:rPr>
                        <a:t>it will save time for each Data analyst and HR and it could done by weekly</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9750963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2112476694"/>
              </p:ext>
            </p:extLst>
          </p:nvPr>
        </p:nvGraphicFramePr>
        <p:xfrm>
          <a:off x="636986" y="2333855"/>
          <a:ext cx="10918028" cy="5412966"/>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Module7: DRL</a:t>
                      </a:r>
                      <a:r>
                        <a:rPr lang="en-US" altLang="zh-CN" sz="1800" baseline="0" dirty="0" smtClean="0">
                          <a:solidFill>
                            <a:schemeClr val="bg1"/>
                          </a:solidFill>
                          <a:latin typeface="+mj-lt"/>
                        </a:rPr>
                        <a:t> suggestion</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800" dirty="0" smtClean="0">
                          <a:solidFill>
                            <a:schemeClr val="tx1"/>
                          </a:solidFill>
                          <a:latin typeface="+mj-lt"/>
                        </a:rPr>
                        <a:t>-</a:t>
                      </a:r>
                      <a:r>
                        <a:rPr lang="en-US" altLang="zh-CN" sz="1400" dirty="0" smtClean="0">
                          <a:solidFill>
                            <a:schemeClr val="tx1"/>
                          </a:solidFill>
                          <a:latin typeface="+mj-lt"/>
                        </a:rPr>
                        <a:t>daily sending DRL to</a:t>
                      </a:r>
                      <a:r>
                        <a:rPr lang="en-US" altLang="zh-CN" sz="1400" baseline="0" dirty="0" smtClean="0">
                          <a:solidFill>
                            <a:schemeClr val="tx1"/>
                          </a:solidFill>
                          <a:latin typeface="+mj-lt"/>
                        </a:rPr>
                        <a:t> Distributer after getting Channel team and Regional manager confirmation</a:t>
                      </a:r>
                      <a:endParaRPr lang="en-US" altLang="zh-CN" sz="11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-when</a:t>
                      </a:r>
                      <a:r>
                        <a:rPr kumimoji="1" lang="en-US" altLang="zh-CN" sz="1200" kern="1200" baseline="0" dirty="0" smtClean="0">
                          <a:solidFill>
                            <a:srgbClr val="000000"/>
                          </a:solidFill>
                          <a:latin typeface="+mj-lt"/>
                          <a:ea typeface="Microsoft YaHei" panose="020B0503020204020204" pitchFamily="34" charset="-122"/>
                          <a:cs typeface="+mn-cs"/>
                        </a:rPr>
                        <a:t> the DRL unites with high quantity I must audit </a:t>
                      </a:r>
                      <a:r>
                        <a:rPr kumimoji="1" lang="en-US" altLang="zh-CN" sz="1200" kern="1200" baseline="0" dirty="0" err="1" smtClean="0">
                          <a:solidFill>
                            <a:srgbClr val="000000"/>
                          </a:solidFill>
                          <a:latin typeface="+mj-lt"/>
                          <a:ea typeface="Microsoft YaHei" panose="020B0503020204020204" pitchFamily="34" charset="-122"/>
                          <a:cs typeface="+mn-cs"/>
                        </a:rPr>
                        <a:t>disti</a:t>
                      </a:r>
                      <a:r>
                        <a:rPr kumimoji="1" lang="en-US" altLang="zh-CN" sz="1200" kern="1200" baseline="0" dirty="0" smtClean="0">
                          <a:solidFill>
                            <a:srgbClr val="000000"/>
                          </a:solidFill>
                          <a:latin typeface="+mj-lt"/>
                          <a:ea typeface="Microsoft YaHei" panose="020B0503020204020204" pitchFamily="34" charset="-122"/>
                          <a:cs typeface="+mn-cs"/>
                        </a:rPr>
                        <a:t> Stock an d Account Dos and account SO capacity and sent it to area manager and regional manager to verified it before send it to channel team to get confirmation and send it back to </a:t>
                      </a:r>
                      <a:r>
                        <a:rPr kumimoji="1" lang="en-US" altLang="zh-CN" sz="1200" kern="1200" baseline="0" dirty="0" err="1" smtClean="0">
                          <a:solidFill>
                            <a:srgbClr val="000000"/>
                          </a:solidFill>
                          <a:latin typeface="+mj-lt"/>
                          <a:ea typeface="Microsoft YaHei" panose="020B0503020204020204" pitchFamily="34" charset="-122"/>
                          <a:cs typeface="+mn-cs"/>
                        </a:rPr>
                        <a:t>Disti</a:t>
                      </a:r>
                      <a:r>
                        <a:rPr kumimoji="1" lang="en-US" altLang="zh-CN" sz="1200" kern="1200" baseline="0" dirty="0" smtClean="0">
                          <a:solidFill>
                            <a:srgbClr val="000000"/>
                          </a:solidFill>
                          <a:latin typeface="+mj-lt"/>
                          <a:ea typeface="Microsoft YaHei" panose="020B0503020204020204" pitchFamily="34" charset="-122"/>
                          <a:cs typeface="+mn-cs"/>
                        </a:rPr>
                        <a:t> to working on it</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-tracking the</a:t>
                      </a:r>
                      <a:r>
                        <a:rPr kumimoji="1" lang="en-US" altLang="zh-CN" sz="1200" kern="1200" baseline="0" dirty="0" smtClean="0">
                          <a:solidFill>
                            <a:srgbClr val="000000"/>
                          </a:solidFill>
                          <a:latin typeface="+mj-lt"/>
                          <a:ea typeface="Microsoft YaHei" panose="020B0503020204020204" pitchFamily="34" charset="-122"/>
                          <a:cs typeface="+mn-cs"/>
                        </a:rPr>
                        <a:t> model in account that Area manager need to send DRL then I make feedback for account Dos Account Stock or </a:t>
                      </a:r>
                      <a:r>
                        <a:rPr kumimoji="1" lang="en-US" altLang="zh-CN" sz="1200" kern="1200" baseline="0" dirty="0" err="1" smtClean="0">
                          <a:solidFill>
                            <a:srgbClr val="000000"/>
                          </a:solidFill>
                          <a:latin typeface="+mj-lt"/>
                          <a:ea typeface="Microsoft YaHei" panose="020B0503020204020204" pitchFamily="34" charset="-122"/>
                          <a:cs typeface="+mn-cs"/>
                        </a:rPr>
                        <a:t>Disti</a:t>
                      </a:r>
                      <a:r>
                        <a:rPr kumimoji="1" lang="en-US" altLang="zh-CN" sz="1200" kern="1200" baseline="0" dirty="0" smtClean="0">
                          <a:solidFill>
                            <a:srgbClr val="000000"/>
                          </a:solidFill>
                          <a:latin typeface="+mj-lt"/>
                          <a:ea typeface="Microsoft YaHei" panose="020B0503020204020204" pitchFamily="34" charset="-122"/>
                          <a:cs typeface="+mn-cs"/>
                        </a:rPr>
                        <a:t> Stock</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a:t>
                      </a:r>
                      <a:r>
                        <a:rPr kumimoji="1" lang="en-US" sz="1200" kern="1200" baseline="0" dirty="0" smtClean="0">
                          <a:solidFill>
                            <a:srgbClr val="000000"/>
                          </a:solidFill>
                          <a:latin typeface="+mj-lt"/>
                          <a:ea typeface="Microsoft YaHei" panose="020B0503020204020204" pitchFamily="34" charset="-122"/>
                          <a:cs typeface="+mn-cs"/>
                        </a:rPr>
                        <a:t> input :Area Manager DRL Suggestions and PSI Data that contain Account Stock or ST or SO done by activation</a:t>
                      </a:r>
                    </a:p>
                    <a:p>
                      <a:pPr algn="l" fontAlgn="b"/>
                      <a:r>
                        <a:rPr kumimoji="1" lang="en-US" sz="1200" kern="1200" dirty="0" smtClean="0">
                          <a:solidFill>
                            <a:srgbClr val="000000"/>
                          </a:solidFill>
                          <a:latin typeface="+mj-lt"/>
                          <a:ea typeface="Microsoft YaHei" panose="020B0503020204020204" pitchFamily="34" charset="-122"/>
                          <a:cs typeface="+mn-cs"/>
                        </a:rPr>
                        <a:t>  - Output: DRL template</a:t>
                      </a:r>
                      <a:r>
                        <a:rPr kumimoji="1" lang="en-US" sz="1200" kern="1200" baseline="0" dirty="0" smtClean="0">
                          <a:solidFill>
                            <a:srgbClr val="000000"/>
                          </a:solidFill>
                          <a:latin typeface="+mj-lt"/>
                          <a:ea typeface="Microsoft YaHei" panose="020B0503020204020204" pitchFamily="34" charset="-122"/>
                          <a:cs typeface="+mn-cs"/>
                        </a:rPr>
                        <a:t> that sent to Distribution after channel team confirmation</a:t>
                      </a:r>
                    </a:p>
                    <a:p>
                      <a:pPr algn="l" fontAlgn="b"/>
                      <a:r>
                        <a:rPr kumimoji="1" lang="en-US" sz="1200" kern="1200" baseline="0" dirty="0" smtClean="0">
                          <a:solidFill>
                            <a:srgbClr val="000000"/>
                          </a:solidFill>
                          <a:latin typeface="+mj-lt"/>
                          <a:ea typeface="Microsoft YaHei" panose="020B0503020204020204" pitchFamily="34" charset="-122"/>
                          <a:cs typeface="+mn-cs"/>
                        </a:rPr>
                        <a:t>  - KCP: Regional Manager then Channel Team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 </a:t>
                      </a:r>
                      <a:r>
                        <a:rPr kumimoji="1" lang="en-US" sz="1200" kern="1200" dirty="0" smtClean="0">
                          <a:solidFill>
                            <a:srgbClr val="000000"/>
                          </a:solidFill>
                          <a:latin typeface="+mn-lt"/>
                          <a:ea typeface="Microsoft YaHei" panose="020B0503020204020204" pitchFamily="34" charset="-122"/>
                          <a:cs typeface="+mn-cs"/>
                        </a:rPr>
                        <a:t>I face</a:t>
                      </a:r>
                      <a:r>
                        <a:rPr kumimoji="1" lang="en-US" sz="1200" kern="1200" baseline="0" dirty="0" smtClean="0">
                          <a:solidFill>
                            <a:srgbClr val="000000"/>
                          </a:solidFill>
                          <a:latin typeface="+mn-lt"/>
                          <a:ea typeface="Microsoft YaHei" panose="020B0503020204020204" pitchFamily="34" charset="-122"/>
                          <a:cs typeface="+mn-cs"/>
                        </a:rPr>
                        <a:t> no issue this this process</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4370616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1870057751"/>
              </p:ext>
            </p:extLst>
          </p:nvPr>
        </p:nvGraphicFramePr>
        <p:xfrm>
          <a:off x="636986" y="2341289"/>
          <a:ext cx="10918028" cy="5412966"/>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Module8: Audit Dealer Monthly</a:t>
                      </a:r>
                      <a:r>
                        <a:rPr lang="en-US" altLang="zh-CN" sz="1800" baseline="0" dirty="0" smtClean="0">
                          <a:solidFill>
                            <a:schemeClr val="bg1"/>
                          </a:solidFill>
                          <a:latin typeface="+mj-lt"/>
                        </a:rPr>
                        <a:t> </a:t>
                      </a:r>
                      <a:r>
                        <a:rPr lang="en-US" altLang="zh-CN" sz="1800" b="1" kern="1200" dirty="0" smtClean="0">
                          <a:solidFill>
                            <a:schemeClr val="bg1"/>
                          </a:solidFill>
                          <a:latin typeface="+mn-lt"/>
                          <a:ea typeface="+mn-ea"/>
                          <a:cs typeface="+mn-cs"/>
                        </a:rPr>
                        <a:t>SO </a:t>
                      </a:r>
                      <a:r>
                        <a:rPr lang="en-US" altLang="zh-CN" sz="1800" dirty="0" smtClean="0">
                          <a:solidFill>
                            <a:schemeClr val="bg1"/>
                          </a:solidFill>
                          <a:latin typeface="+mj-lt"/>
                        </a:rPr>
                        <a:t>incentive</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800" kern="1200" dirty="0" smtClean="0">
                          <a:solidFill>
                            <a:srgbClr val="000000"/>
                          </a:solidFill>
                          <a:latin typeface="+mn-lt"/>
                          <a:ea typeface="Microsoft YaHei" panose="020B0503020204020204" pitchFamily="34" charset="-122"/>
                          <a:cs typeface="+mn-cs"/>
                        </a:rPr>
                        <a:t>-audit</a:t>
                      </a:r>
                      <a:r>
                        <a:rPr kumimoji="1" lang="en-US" altLang="zh-CN" sz="1800" kern="1200" baseline="0" dirty="0" smtClean="0">
                          <a:solidFill>
                            <a:srgbClr val="000000"/>
                          </a:solidFill>
                          <a:latin typeface="+mn-lt"/>
                          <a:ea typeface="Microsoft YaHei" panose="020B0503020204020204" pitchFamily="34" charset="-122"/>
                          <a:cs typeface="+mn-cs"/>
                        </a:rPr>
                        <a:t> Dealer incentive according to I-retail system SO by monthly</a:t>
                      </a:r>
                      <a:endParaRPr kumimoji="1" lang="en-US" altLang="zh-CN" sz="1800" kern="1200" dirty="0" smtClean="0">
                        <a:solidFill>
                          <a:srgbClr val="000000"/>
                        </a:solidFill>
                        <a:latin typeface="+mn-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-create</a:t>
                      </a:r>
                      <a:r>
                        <a:rPr kumimoji="1" lang="en-US" altLang="zh-CN" sz="1200" kern="1200" baseline="0" dirty="0" smtClean="0">
                          <a:solidFill>
                            <a:srgbClr val="000000"/>
                          </a:solidFill>
                          <a:latin typeface="+mj-lt"/>
                          <a:ea typeface="Microsoft YaHei" panose="020B0503020204020204" pitchFamily="34" charset="-122"/>
                          <a:cs typeface="+mn-cs"/>
                        </a:rPr>
                        <a:t> excel Report that helped me tracking and audit calculate incentive Sellout for monthly temporary incentive agreement that sent by Esther</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rtl="0" fontAlgn="b"/>
                      <a:r>
                        <a:rPr kumimoji="1" lang="en-US" altLang="zh-CN" sz="1200" kern="1200" dirty="0" smtClean="0">
                          <a:solidFill>
                            <a:srgbClr val="000000"/>
                          </a:solidFill>
                          <a:latin typeface="+mj-lt"/>
                          <a:ea typeface="Microsoft YaHei" panose="020B0503020204020204" pitchFamily="34" charset="-122"/>
                          <a:cs typeface="+mn-cs"/>
                        </a:rPr>
                        <a:t>  -after</a:t>
                      </a:r>
                      <a:r>
                        <a:rPr kumimoji="1" lang="en-US" altLang="zh-CN" sz="1200" kern="1200" baseline="0" dirty="0" smtClean="0">
                          <a:solidFill>
                            <a:srgbClr val="000000"/>
                          </a:solidFill>
                          <a:latin typeface="+mj-lt"/>
                          <a:ea typeface="Microsoft YaHei" panose="020B0503020204020204" pitchFamily="34" charset="-122"/>
                          <a:cs typeface="+mn-cs"/>
                        </a:rPr>
                        <a:t> I get email from RM start to revise the report to calculate dealer SO incentive by adding items incentive for the month and product name and Code then sent the feedback to RM</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rtl="0" fontAlgn="b"/>
                      <a:r>
                        <a:rPr kumimoji="1" lang="en-US" sz="1200" kern="1200" dirty="0" smtClean="0">
                          <a:solidFill>
                            <a:srgbClr val="000000"/>
                          </a:solidFill>
                          <a:latin typeface="+mj-lt"/>
                          <a:ea typeface="Microsoft YaHei" panose="020B0503020204020204" pitchFamily="34" charset="-122"/>
                          <a:cs typeface="+mn-cs"/>
                        </a:rPr>
                        <a:t>  -input : pdf that</a:t>
                      </a:r>
                      <a:r>
                        <a:rPr kumimoji="1" lang="en-US" sz="1200" kern="1200" baseline="0" dirty="0" smtClean="0">
                          <a:solidFill>
                            <a:srgbClr val="000000"/>
                          </a:solidFill>
                          <a:latin typeface="+mj-lt"/>
                          <a:ea typeface="Microsoft YaHei" panose="020B0503020204020204" pitchFamily="34" charset="-122"/>
                          <a:cs typeface="+mn-cs"/>
                        </a:rPr>
                        <a:t> has agreement for item incentive and Sellout minimum unites , sales report IMEI from </a:t>
                      </a:r>
                      <a:r>
                        <a:rPr kumimoji="1" lang="en-US" sz="1200" kern="1200" baseline="0" dirty="0" err="1" smtClean="0">
                          <a:solidFill>
                            <a:srgbClr val="000000"/>
                          </a:solidFill>
                          <a:latin typeface="+mj-lt"/>
                          <a:ea typeface="Microsoft YaHei" panose="020B0503020204020204" pitchFamily="34" charset="-122"/>
                          <a:cs typeface="+mn-cs"/>
                        </a:rPr>
                        <a:t>Iretail</a:t>
                      </a:r>
                      <a:r>
                        <a:rPr kumimoji="1" lang="en-US" sz="1200" kern="1200" baseline="0" dirty="0" smtClean="0">
                          <a:solidFill>
                            <a:srgbClr val="000000"/>
                          </a:solidFill>
                          <a:latin typeface="+mj-lt"/>
                          <a:ea typeface="Microsoft YaHei" panose="020B0503020204020204" pitchFamily="34" charset="-122"/>
                          <a:cs typeface="+mn-cs"/>
                        </a:rPr>
                        <a:t> , calculation report sent from </a:t>
                      </a:r>
                      <a:r>
                        <a:rPr kumimoji="1" lang="en-US" altLang="zh-CN" sz="1200" kern="1200" baseline="0" dirty="0" smtClean="0">
                          <a:solidFill>
                            <a:srgbClr val="000000"/>
                          </a:solidFill>
                          <a:latin typeface="+mn-lt"/>
                          <a:ea typeface="Microsoft YaHei" panose="020B0503020204020204" pitchFamily="34" charset="-122"/>
                          <a:cs typeface="+mn-cs"/>
                        </a:rPr>
                        <a:t>Esther</a:t>
                      </a:r>
                      <a:endParaRPr kumimoji="1" lang="en-US" sz="1200" kern="1200" baseline="0" dirty="0" smtClean="0">
                        <a:solidFill>
                          <a:srgbClr val="000000"/>
                        </a:solidFill>
                        <a:latin typeface="+mj-lt"/>
                        <a:ea typeface="Microsoft YaHei" panose="020B0503020204020204" pitchFamily="34" charset="-122"/>
                        <a:cs typeface="+mn-cs"/>
                      </a:endParaRPr>
                    </a:p>
                    <a:p>
                      <a:pPr algn="l" rtl="0" fontAlgn="b"/>
                      <a:r>
                        <a:rPr kumimoji="1" lang="en-US" sz="1200" kern="1200" baseline="0" dirty="0" smtClean="0">
                          <a:solidFill>
                            <a:srgbClr val="000000"/>
                          </a:solidFill>
                          <a:latin typeface="+mj-lt"/>
                          <a:ea typeface="Microsoft YaHei" panose="020B0503020204020204" pitchFamily="34" charset="-122"/>
                          <a:cs typeface="+mn-cs"/>
                        </a:rPr>
                        <a:t>  -output: check if each shop get his full incentive according to monthly sellout incentive agreement</a:t>
                      </a:r>
                    </a:p>
                    <a:p>
                      <a:pPr algn="l" rtl="0" fontAlgn="b"/>
                      <a:r>
                        <a:rPr kumimoji="1" lang="en-US" sz="1200" kern="1200" baseline="0" dirty="0" smtClean="0">
                          <a:solidFill>
                            <a:srgbClr val="000000"/>
                          </a:solidFill>
                          <a:latin typeface="+mj-lt"/>
                          <a:ea typeface="Microsoft YaHei" panose="020B0503020204020204" pitchFamily="34" charset="-122"/>
                          <a:cs typeface="+mn-cs"/>
                        </a:rPr>
                        <a:t>  -KCP: Regional manager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-no issue the</a:t>
                      </a:r>
                      <a:r>
                        <a:rPr kumimoji="1" lang="en-US" sz="1200" kern="1200" baseline="0" dirty="0" smtClean="0">
                          <a:solidFill>
                            <a:srgbClr val="000000"/>
                          </a:solidFill>
                          <a:latin typeface="+mj-lt"/>
                          <a:ea typeface="Microsoft YaHei" panose="020B0503020204020204" pitchFamily="34" charset="-122"/>
                          <a:cs typeface="+mn-cs"/>
                        </a:rPr>
                        <a:t> </a:t>
                      </a:r>
                      <a:r>
                        <a:rPr kumimoji="1" lang="en-US" sz="1200" kern="1200" dirty="0" smtClean="0">
                          <a:solidFill>
                            <a:srgbClr val="000000"/>
                          </a:solidFill>
                          <a:latin typeface="+mj-lt"/>
                          <a:ea typeface="Microsoft YaHei" panose="020B0503020204020204" pitchFamily="34" charset="-122"/>
                          <a:cs typeface="+mn-cs"/>
                        </a:rPr>
                        <a:t>current</a:t>
                      </a:r>
                      <a:r>
                        <a:rPr kumimoji="1" lang="en-US" sz="1200" kern="1200" baseline="0" dirty="0" smtClean="0">
                          <a:solidFill>
                            <a:srgbClr val="000000"/>
                          </a:solidFill>
                          <a:latin typeface="+mj-lt"/>
                          <a:ea typeface="Microsoft YaHei" panose="020B0503020204020204" pitchFamily="34" charset="-122"/>
                          <a:cs typeface="+mn-cs"/>
                        </a:rPr>
                        <a:t> process</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607345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1370891697"/>
              </p:ext>
            </p:extLst>
          </p:nvPr>
        </p:nvGraphicFramePr>
        <p:xfrm>
          <a:off x="636986" y="2341289"/>
          <a:ext cx="10918028" cy="5412966"/>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Module9: </a:t>
                      </a:r>
                      <a:r>
                        <a:rPr lang="en-US" sz="1800" dirty="0" smtClean="0"/>
                        <a:t>I-retail Issue</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800" kern="1200" dirty="0" smtClean="0">
                          <a:solidFill>
                            <a:srgbClr val="000000"/>
                          </a:solidFill>
                          <a:latin typeface="+mn-lt"/>
                          <a:ea typeface="Microsoft YaHei" panose="020B0503020204020204" pitchFamily="34" charset="-122"/>
                          <a:cs typeface="+mn-cs"/>
                        </a:rPr>
                        <a:t>- Frequently</a:t>
                      </a:r>
                      <a:r>
                        <a:rPr kumimoji="1" lang="en-US" altLang="zh-CN" sz="1800" kern="1200" baseline="0" dirty="0" smtClean="0">
                          <a:solidFill>
                            <a:srgbClr val="000000"/>
                          </a:solidFill>
                          <a:latin typeface="+mn-lt"/>
                          <a:ea typeface="Microsoft YaHei" panose="020B0503020204020204" pitchFamily="34" charset="-122"/>
                          <a:cs typeface="+mn-cs"/>
                        </a:rPr>
                        <a:t> solving team </a:t>
                      </a:r>
                      <a:r>
                        <a:rPr kumimoji="1" lang="en-US" altLang="zh-CN" sz="1800" kern="1200" baseline="0" dirty="0" err="1" smtClean="0">
                          <a:solidFill>
                            <a:srgbClr val="000000"/>
                          </a:solidFill>
                          <a:latin typeface="+mn-lt"/>
                          <a:ea typeface="Microsoft YaHei" panose="020B0503020204020204" pitchFamily="34" charset="-122"/>
                          <a:cs typeface="+mn-cs"/>
                        </a:rPr>
                        <a:t>i</a:t>
                      </a:r>
                      <a:r>
                        <a:rPr kumimoji="1" lang="en-US" altLang="zh-CN" sz="1800" kern="1200" baseline="0" dirty="0" smtClean="0">
                          <a:solidFill>
                            <a:srgbClr val="000000"/>
                          </a:solidFill>
                          <a:latin typeface="+mn-lt"/>
                          <a:ea typeface="Microsoft YaHei" panose="020B0503020204020204" pitchFamily="34" charset="-122"/>
                          <a:cs typeface="+mn-cs"/>
                        </a:rPr>
                        <a:t>-retail issue when they complain</a:t>
                      </a:r>
                      <a:endParaRPr kumimoji="1" lang="en-US" altLang="zh-CN" sz="1800" kern="1200" dirty="0" smtClean="0">
                        <a:solidFill>
                          <a:srgbClr val="000000"/>
                        </a:solidFill>
                        <a:latin typeface="+mn-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-in</a:t>
                      </a:r>
                      <a:r>
                        <a:rPr kumimoji="1" lang="en-US" altLang="zh-CN" sz="1200" kern="1200" baseline="0" dirty="0" smtClean="0">
                          <a:solidFill>
                            <a:srgbClr val="000000"/>
                          </a:solidFill>
                          <a:latin typeface="+mj-lt"/>
                          <a:ea typeface="Microsoft YaHei" panose="020B0503020204020204" pitchFamily="34" charset="-122"/>
                          <a:cs typeface="+mn-cs"/>
                        </a:rPr>
                        <a:t> </a:t>
                      </a:r>
                      <a:r>
                        <a:rPr kumimoji="1" lang="en-US" altLang="zh-CN" sz="1200" kern="1200" baseline="0" dirty="0" err="1" smtClean="0">
                          <a:solidFill>
                            <a:srgbClr val="000000"/>
                          </a:solidFill>
                          <a:latin typeface="+mj-lt"/>
                          <a:ea typeface="Microsoft YaHei" panose="020B0503020204020204" pitchFamily="34" charset="-122"/>
                          <a:cs typeface="+mn-cs"/>
                        </a:rPr>
                        <a:t>alex</a:t>
                      </a:r>
                      <a:r>
                        <a:rPr kumimoji="1" lang="en-US" altLang="zh-CN" sz="1200" kern="1200" baseline="0" dirty="0" smtClean="0">
                          <a:solidFill>
                            <a:srgbClr val="000000"/>
                          </a:solidFill>
                          <a:latin typeface="+mj-lt"/>
                          <a:ea typeface="Microsoft YaHei" panose="020B0503020204020204" pitchFamily="34" charset="-122"/>
                          <a:cs typeface="+mn-cs"/>
                        </a:rPr>
                        <a:t> region we created group for I-retail issue to collect issue and try to solve it</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-communicate</a:t>
                      </a:r>
                      <a:r>
                        <a:rPr kumimoji="1" lang="en-US" altLang="zh-CN" sz="1200" kern="1200" baseline="0" dirty="0" smtClean="0">
                          <a:solidFill>
                            <a:srgbClr val="000000"/>
                          </a:solidFill>
                          <a:latin typeface="+mj-lt"/>
                          <a:ea typeface="Microsoft YaHei" panose="020B0503020204020204" pitchFamily="34" charset="-122"/>
                          <a:cs typeface="+mn-cs"/>
                        </a:rPr>
                        <a:t> with Team and team manager if they have issue in I-retail first let him explain his problem then I try to solve it by myself if I can’t then communicate with Data team or I-retail administrator or if </a:t>
                      </a:r>
                      <a:r>
                        <a:rPr kumimoji="1" lang="en-US" altLang="zh-CN" sz="1200" kern="1200" baseline="0" dirty="0" err="1" smtClean="0">
                          <a:solidFill>
                            <a:srgbClr val="000000"/>
                          </a:solidFill>
                          <a:latin typeface="+mj-lt"/>
                          <a:ea typeface="Microsoft YaHei" panose="020B0503020204020204" pitchFamily="34" charset="-122"/>
                          <a:cs typeface="+mn-cs"/>
                        </a:rPr>
                        <a:t>i</a:t>
                      </a:r>
                      <a:r>
                        <a:rPr kumimoji="1" lang="en-US" altLang="zh-CN" sz="1200" kern="1200" baseline="0" dirty="0" smtClean="0">
                          <a:solidFill>
                            <a:srgbClr val="000000"/>
                          </a:solidFill>
                          <a:latin typeface="+mj-lt"/>
                          <a:ea typeface="Microsoft YaHei" panose="020B0503020204020204" pitchFamily="34" charset="-122"/>
                          <a:cs typeface="+mn-cs"/>
                        </a:rPr>
                        <a:t>-retail administrator didn’t know the solution then make ticket to HQ to solve the issue.</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-input : problem In</a:t>
                      </a:r>
                      <a:r>
                        <a:rPr kumimoji="1" lang="en-US" sz="1200" kern="1200" baseline="0" dirty="0" smtClean="0">
                          <a:solidFill>
                            <a:srgbClr val="000000"/>
                          </a:solidFill>
                          <a:latin typeface="+mj-lt"/>
                          <a:ea typeface="Microsoft YaHei" panose="020B0503020204020204" pitchFamily="34" charset="-122"/>
                          <a:cs typeface="+mn-cs"/>
                        </a:rPr>
                        <a:t> </a:t>
                      </a:r>
                      <a:r>
                        <a:rPr kumimoji="1" lang="en-US" sz="1200" kern="1200" baseline="0" dirty="0" err="1" smtClean="0">
                          <a:solidFill>
                            <a:srgbClr val="000000"/>
                          </a:solidFill>
                          <a:latin typeface="+mj-lt"/>
                          <a:ea typeface="Microsoft YaHei" panose="020B0503020204020204" pitchFamily="34" charset="-122"/>
                          <a:cs typeface="+mn-cs"/>
                        </a:rPr>
                        <a:t>i</a:t>
                      </a:r>
                      <a:r>
                        <a:rPr kumimoji="1" lang="en-US" sz="1200" kern="1200" baseline="0" dirty="0" smtClean="0">
                          <a:solidFill>
                            <a:srgbClr val="000000"/>
                          </a:solidFill>
                          <a:latin typeface="+mj-lt"/>
                          <a:ea typeface="Microsoft YaHei" panose="020B0503020204020204" pitchFamily="34" charset="-122"/>
                          <a:cs typeface="+mn-cs"/>
                        </a:rPr>
                        <a:t>-retail</a:t>
                      </a:r>
                    </a:p>
                    <a:p>
                      <a:pPr algn="l" fontAlgn="b"/>
                      <a:r>
                        <a:rPr kumimoji="1" lang="en-US" sz="1200" kern="1200" baseline="0" dirty="0" smtClean="0">
                          <a:solidFill>
                            <a:srgbClr val="000000"/>
                          </a:solidFill>
                          <a:latin typeface="+mj-lt"/>
                          <a:ea typeface="Microsoft YaHei" panose="020B0503020204020204" pitchFamily="34" charset="-122"/>
                          <a:cs typeface="+mn-cs"/>
                        </a:rPr>
                        <a:t>  -Output: solve most of team issue </a:t>
                      </a:r>
                    </a:p>
                    <a:p>
                      <a:pPr algn="l" fontAlgn="b"/>
                      <a:r>
                        <a:rPr kumimoji="1" lang="en-US" sz="1200" kern="1200" baseline="0" dirty="0" smtClean="0">
                          <a:solidFill>
                            <a:srgbClr val="000000"/>
                          </a:solidFill>
                          <a:latin typeface="+mj-lt"/>
                          <a:ea typeface="Microsoft YaHei" panose="020B0503020204020204" pitchFamily="34" charset="-122"/>
                          <a:cs typeface="+mn-cs"/>
                        </a:rPr>
                        <a:t>  -KCP: team member , I-retail Administrator , HQ</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-no issue</a:t>
                      </a:r>
                      <a:r>
                        <a:rPr kumimoji="1" lang="en-US" sz="1200" kern="1200" baseline="0" dirty="0" smtClean="0">
                          <a:solidFill>
                            <a:srgbClr val="000000"/>
                          </a:solidFill>
                          <a:latin typeface="+mj-lt"/>
                          <a:ea typeface="Microsoft YaHei" panose="020B0503020204020204" pitchFamily="34" charset="-122"/>
                          <a:cs typeface="+mn-cs"/>
                        </a:rPr>
                        <a:t> with the current process</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6656862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1823889848"/>
              </p:ext>
            </p:extLst>
          </p:nvPr>
        </p:nvGraphicFramePr>
        <p:xfrm>
          <a:off x="636986" y="2333855"/>
          <a:ext cx="10918028" cy="5412966"/>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Module10:</a:t>
                      </a:r>
                      <a:r>
                        <a:rPr lang="en-US" altLang="zh-CN" sz="1800" baseline="0" dirty="0" smtClean="0">
                          <a:solidFill>
                            <a:schemeClr val="bg1"/>
                          </a:solidFill>
                          <a:latin typeface="+mj-lt"/>
                        </a:rPr>
                        <a:t> SO Ach. Via </a:t>
                      </a:r>
                      <a:r>
                        <a:rPr lang="en-US" altLang="zh-CN" sz="1800" baseline="0" dirty="0" err="1" smtClean="0">
                          <a:solidFill>
                            <a:schemeClr val="bg1"/>
                          </a:solidFill>
                          <a:latin typeface="+mj-lt"/>
                        </a:rPr>
                        <a:t>Whatsapp</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800" kern="1200" dirty="0" smtClean="0">
                          <a:solidFill>
                            <a:srgbClr val="000000"/>
                          </a:solidFill>
                          <a:latin typeface="+mn-lt"/>
                          <a:ea typeface="Microsoft YaHei" panose="020B0503020204020204" pitchFamily="34" charset="-122"/>
                          <a:cs typeface="+mn-cs"/>
                        </a:rPr>
                        <a:t>- Daily Sending Team Achievement by WhatsApp for PR</a:t>
                      </a:r>
                      <a:r>
                        <a:rPr kumimoji="1" lang="en-US" altLang="zh-CN" sz="1800" kern="1200" baseline="0" dirty="0" smtClean="0">
                          <a:solidFill>
                            <a:srgbClr val="000000"/>
                          </a:solidFill>
                          <a:latin typeface="+mn-lt"/>
                          <a:ea typeface="Microsoft YaHei" panose="020B0503020204020204" pitchFamily="34" charset="-122"/>
                          <a:cs typeface="+mn-cs"/>
                        </a:rPr>
                        <a:t> and FF </a:t>
                      </a:r>
                      <a:r>
                        <a:rPr kumimoji="1" lang="en-US" altLang="zh-CN" sz="1800" kern="1200" dirty="0" smtClean="0">
                          <a:solidFill>
                            <a:srgbClr val="000000"/>
                          </a:solidFill>
                          <a:latin typeface="+mn-lt"/>
                          <a:ea typeface="Microsoft YaHei" panose="020B0503020204020204" pitchFamily="34" charset="-122"/>
                          <a:cs typeface="+mn-cs"/>
                        </a:rPr>
                        <a:t>individually</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-I created</a:t>
                      </a:r>
                      <a:r>
                        <a:rPr kumimoji="1" lang="en-US" altLang="zh-CN" sz="1200" kern="1200" baseline="0" dirty="0" smtClean="0">
                          <a:solidFill>
                            <a:srgbClr val="000000"/>
                          </a:solidFill>
                          <a:latin typeface="+mj-lt"/>
                          <a:ea typeface="Microsoft YaHei" panose="020B0503020204020204" pitchFamily="34" charset="-122"/>
                          <a:cs typeface="+mn-cs"/>
                        </a:rPr>
                        <a:t> VBA that send automatically through WhatsApp all team achievement individually </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-after finishing Daily report performance I invented</a:t>
                      </a:r>
                      <a:r>
                        <a:rPr kumimoji="1" lang="en-US" altLang="zh-CN" sz="1200" kern="1200" baseline="0" dirty="0" smtClean="0">
                          <a:solidFill>
                            <a:srgbClr val="000000"/>
                          </a:solidFill>
                          <a:latin typeface="+mj-lt"/>
                          <a:ea typeface="Microsoft YaHei" panose="020B0503020204020204" pitchFamily="34" charset="-122"/>
                          <a:cs typeface="+mn-cs"/>
                        </a:rPr>
                        <a:t> way by Macro VBA (Visual basic for application) sheet that can search by WhatsApp web and send message to every one individual his achievement in each category</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-input : daily</a:t>
                      </a:r>
                      <a:r>
                        <a:rPr kumimoji="1" lang="en-US" sz="1200" kern="1200" baseline="0" dirty="0" smtClean="0">
                          <a:solidFill>
                            <a:srgbClr val="000000"/>
                          </a:solidFill>
                          <a:latin typeface="+mj-lt"/>
                          <a:ea typeface="Microsoft YaHei" panose="020B0503020204020204" pitchFamily="34" charset="-122"/>
                          <a:cs typeface="+mn-cs"/>
                        </a:rPr>
                        <a:t> performance that I made daily</a:t>
                      </a:r>
                    </a:p>
                    <a:p>
                      <a:pPr algn="l" fontAlgn="b"/>
                      <a:r>
                        <a:rPr kumimoji="1" lang="en-US" sz="1200" kern="1200" baseline="0" dirty="0" smtClean="0">
                          <a:solidFill>
                            <a:srgbClr val="000000"/>
                          </a:solidFill>
                          <a:latin typeface="+mj-lt"/>
                          <a:ea typeface="Microsoft YaHei" panose="020B0503020204020204" pitchFamily="34" charset="-122"/>
                          <a:cs typeface="+mn-cs"/>
                        </a:rPr>
                        <a:t>  -Output: WhatsApp Message to team individual by his achievement</a:t>
                      </a:r>
                    </a:p>
                    <a:p>
                      <a:pPr algn="l" fontAlgn="b"/>
                      <a:r>
                        <a:rPr kumimoji="1" lang="en-US" sz="1200" kern="1200" baseline="0" dirty="0" smtClean="0">
                          <a:solidFill>
                            <a:srgbClr val="000000"/>
                          </a:solidFill>
                          <a:latin typeface="+mj-lt"/>
                          <a:ea typeface="Microsoft YaHei" panose="020B0503020204020204" pitchFamily="34" charset="-122"/>
                          <a:cs typeface="+mn-cs"/>
                        </a:rPr>
                        <a:t>  -KCP: team member field force and Promoter</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-no issue</a:t>
                      </a:r>
                      <a:r>
                        <a:rPr kumimoji="1" lang="en-US" sz="1200" kern="1200" baseline="0" dirty="0" smtClean="0">
                          <a:solidFill>
                            <a:srgbClr val="000000"/>
                          </a:solidFill>
                          <a:latin typeface="+mj-lt"/>
                          <a:ea typeface="Microsoft YaHei" panose="020B0503020204020204" pitchFamily="34" charset="-122"/>
                          <a:cs typeface="+mn-cs"/>
                        </a:rPr>
                        <a:t> with the current process</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656264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Report</a:t>
            </a:r>
            <a:endParaRPr lang="en-US" b="1" dirty="0">
              <a:latin typeface="+mj-lt"/>
            </a:endParaRPr>
          </a:p>
        </p:txBody>
      </p:sp>
      <p:sp>
        <p:nvSpPr>
          <p:cNvPr id="3" name="Rectangle 2"/>
          <p:cNvSpPr/>
          <p:nvPr/>
        </p:nvSpPr>
        <p:spPr>
          <a:xfrm>
            <a:off x="3009580" y="1647976"/>
            <a:ext cx="7840276" cy="584775"/>
          </a:xfrm>
          <a:prstGeom prst="rect">
            <a:avLst/>
          </a:prstGeom>
        </p:spPr>
        <p:txBody>
          <a:bodyPr wrap="square">
            <a:spAutoFit/>
          </a:bodyPr>
          <a:lstStyle/>
          <a:p>
            <a:pPr algn="ctr"/>
            <a:r>
              <a:rPr lang="en-US" altLang="zh-CN" sz="1600" dirty="0" smtClean="0">
                <a:latin typeface="+mj-lt"/>
              </a:rPr>
              <a:t>“d</a:t>
            </a:r>
            <a:r>
              <a:rPr kumimoji="1" lang="en-US" altLang="zh-CN" sz="1600" dirty="0" smtClean="0">
                <a:solidFill>
                  <a:srgbClr val="000000"/>
                </a:solidFill>
                <a:latin typeface="+mj-lt"/>
                <a:ea typeface="Microsoft YaHei" panose="020B0503020204020204" pitchFamily="34" charset="-122"/>
              </a:rPr>
              <a:t>emonstrat</a:t>
            </a:r>
            <a:r>
              <a:rPr lang="en-US" altLang="zh-CN" sz="1600" dirty="0" smtClean="0">
                <a:latin typeface="+mj-lt"/>
              </a:rPr>
              <a:t>e </a:t>
            </a:r>
            <a:r>
              <a:rPr kumimoji="1" lang="en-US" altLang="zh-CN" sz="1600" dirty="0" smtClean="0">
                <a:solidFill>
                  <a:srgbClr val="000000"/>
                </a:solidFill>
                <a:latin typeface="+mj-lt"/>
                <a:ea typeface="Microsoft YaHei" panose="020B0503020204020204" pitchFamily="34" charset="-122"/>
              </a:rPr>
              <a:t>routine work report and show the input, how to process the data and prepare the report, output and readers demonstrate</a:t>
            </a:r>
            <a:r>
              <a:rPr lang="en-US" altLang="zh-CN" sz="1600" dirty="0" smtClean="0">
                <a:latin typeface="+mj-lt"/>
              </a:rPr>
              <a:t>”</a:t>
            </a:r>
            <a:endParaRPr lang="en-US" sz="1600" dirty="0">
              <a:latin typeface="+mj-lt"/>
            </a:endParaRPr>
          </a:p>
        </p:txBody>
      </p:sp>
      <p:graphicFrame>
        <p:nvGraphicFramePr>
          <p:cNvPr id="6" name="表格 5"/>
          <p:cNvGraphicFramePr>
            <a:graphicFrameLocks noGrp="1"/>
          </p:cNvGraphicFramePr>
          <p:nvPr>
            <p:extLst>
              <p:ext uri="{D42A27DB-BD31-4B8C-83A1-F6EECF244321}">
                <p14:modId xmlns:p14="http://schemas.microsoft.com/office/powerpoint/2010/main" val="2560938175"/>
              </p:ext>
            </p:extLst>
          </p:nvPr>
        </p:nvGraphicFramePr>
        <p:xfrm>
          <a:off x="636986" y="2225317"/>
          <a:ext cx="10918028" cy="5888132"/>
        </p:xfrm>
        <a:graphic>
          <a:graphicData uri="http://schemas.openxmlformats.org/drawingml/2006/table">
            <a:tbl>
              <a:tblPr firstRow="1" bandRow="1">
                <a:tableStyleId>{72833802-FEF1-4C79-8D5D-14CF1EAF98D9}</a:tableStyleId>
              </a:tblPr>
              <a:tblGrid>
                <a:gridCol w="9066666"/>
                <a:gridCol w="1851362"/>
              </a:tblGrid>
              <a:tr h="53059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Report 1:</a:t>
                      </a:r>
                    </a:p>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baseline="0" dirty="0" smtClean="0">
                          <a:solidFill>
                            <a:schemeClr val="bg1"/>
                          </a:solidFill>
                          <a:latin typeface="+mj-lt"/>
                        </a:rPr>
                        <a:t> Daily Performance</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endParaRPr lang="zh-CN" altLang="en-US" sz="1800" dirty="0" smtClean="0">
                        <a:solidFill>
                          <a:schemeClr val="tx2"/>
                        </a:solidFill>
                        <a:latin typeface="+mj-lt"/>
                      </a:endParaRPr>
                    </a:p>
                  </a:txBody>
                  <a:tcPr anchor="ctr">
                    <a:lnL w="12700" cap="flat" cmpd="sng" algn="ctr">
                      <a:solidFill>
                        <a:srgbClr val="CF152D"/>
                      </a:solidFill>
                      <a:prstDash val="solid"/>
                      <a:round/>
                      <a:headEnd type="none" w="med" len="med"/>
                      <a:tailEnd type="none" w="med" len="med"/>
                    </a:lnL>
                    <a:lnB w="12700" cap="flat" cmpd="sng" algn="ctr">
                      <a:solidFill>
                        <a:srgbClr val="CF152D"/>
                      </a:solidFill>
                      <a:prstDash val="solid"/>
                      <a:round/>
                      <a:headEnd type="none" w="med" len="med"/>
                      <a:tailEnd type="none" w="med" len="med"/>
                    </a:lnB>
                    <a:solidFill>
                      <a:srgbClr val="CF152D"/>
                    </a:solidFill>
                  </a:tcPr>
                </a:tc>
              </a:tr>
              <a:tr h="5752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For this report, show the input, how to process the data and prepare the report, output, Frequency</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rowSpan="6">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7879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-Input:</a:t>
                      </a:r>
                      <a:r>
                        <a:rPr lang="en-US" altLang="zh-CN" sz="1200" baseline="0" dirty="0" smtClean="0">
                          <a:solidFill>
                            <a:schemeClr val="tx1"/>
                          </a:solidFill>
                          <a:latin typeface="+mj-lt"/>
                        </a:rPr>
                        <a:t> I-retail Sales IMEI, I-retail Inventory ,swipe card record, </a:t>
                      </a:r>
                      <a:r>
                        <a:rPr lang="en-US" altLang="zh-CN" sz="1200" baseline="0" dirty="0" err="1" smtClean="0">
                          <a:solidFill>
                            <a:schemeClr val="tx1"/>
                          </a:solidFill>
                          <a:latin typeface="+mj-lt"/>
                        </a:rPr>
                        <a:t>Disti</a:t>
                      </a:r>
                      <a:r>
                        <a:rPr lang="en-US" altLang="zh-CN" sz="1200" baseline="0" dirty="0" smtClean="0">
                          <a:solidFill>
                            <a:schemeClr val="tx1"/>
                          </a:solidFill>
                          <a:latin typeface="+mj-lt"/>
                        </a:rPr>
                        <a:t> stock Report ,Route , ST Achievement</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baseline="0" dirty="0" smtClean="0">
                          <a:solidFill>
                            <a:schemeClr val="tx1"/>
                          </a:solidFill>
                          <a:latin typeface="+mj-lt"/>
                        </a:rPr>
                        <a:t>-Process: I already invented macro VBA (Visual basic for Application) to update data for SO and inventory and Swipe card and </a:t>
                      </a:r>
                      <a:r>
                        <a:rPr lang="en-US" altLang="zh-CN" sz="1200" baseline="0" dirty="0" err="1" smtClean="0">
                          <a:solidFill>
                            <a:schemeClr val="tx1"/>
                          </a:solidFill>
                          <a:latin typeface="+mj-lt"/>
                        </a:rPr>
                        <a:t>Disti</a:t>
                      </a:r>
                      <a:r>
                        <a:rPr lang="en-US" altLang="zh-CN" sz="1200" baseline="0" dirty="0" smtClean="0">
                          <a:solidFill>
                            <a:schemeClr val="tx1"/>
                          </a:solidFill>
                          <a:latin typeface="+mj-lt"/>
                        </a:rPr>
                        <a:t> stock and route and ST Achievement </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baseline="0" dirty="0" smtClean="0">
                          <a:solidFill>
                            <a:schemeClr val="tx1"/>
                          </a:solidFill>
                          <a:latin typeface="+mj-lt"/>
                        </a:rPr>
                        <a:t>-output:</a:t>
                      </a:r>
                      <a:endParaRPr lang="en-US" altLang="zh-CN" sz="1100" baseline="0" dirty="0" smtClean="0">
                        <a:solidFill>
                          <a:schemeClr val="tx1"/>
                        </a:solidFill>
                        <a:latin typeface="+mj-lt"/>
                      </a:endParaRP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100" baseline="0" dirty="0" smtClean="0">
                          <a:solidFill>
                            <a:schemeClr val="tx1"/>
                          </a:solidFill>
                          <a:latin typeface="+mj-lt"/>
                        </a:rPr>
                        <a:t>Team SO achievements</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100" baseline="0" dirty="0" smtClean="0">
                          <a:solidFill>
                            <a:schemeClr val="tx1"/>
                          </a:solidFill>
                          <a:latin typeface="+mj-lt"/>
                        </a:rPr>
                        <a:t>Team attendance</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100" baseline="0" dirty="0" smtClean="0">
                          <a:solidFill>
                            <a:schemeClr val="tx1"/>
                          </a:solidFill>
                          <a:latin typeface="+mj-lt"/>
                        </a:rPr>
                        <a:t>PR Store Stock coverage</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100" baseline="0" dirty="0" smtClean="0">
                          <a:solidFill>
                            <a:schemeClr val="tx1"/>
                          </a:solidFill>
                          <a:latin typeface="+mj-lt"/>
                        </a:rPr>
                        <a:t>Team productivity week over week in category and weekly target ach.</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100" baseline="0" dirty="0" smtClean="0">
                          <a:solidFill>
                            <a:schemeClr val="tx1"/>
                          </a:solidFill>
                          <a:latin typeface="+mj-lt"/>
                        </a:rPr>
                        <a:t>Area manager ach. In each category and variance between ach rate and time line</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100" baseline="0" dirty="0" smtClean="0">
                          <a:solidFill>
                            <a:schemeClr val="tx1"/>
                          </a:solidFill>
                          <a:latin typeface="+mj-lt"/>
                        </a:rPr>
                        <a:t>Attendance rate for each area manager it has 10% of area manager KPI</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100" baseline="0" dirty="0" smtClean="0">
                          <a:solidFill>
                            <a:schemeClr val="tx1"/>
                          </a:solidFill>
                          <a:latin typeface="+mj-lt"/>
                        </a:rPr>
                        <a:t>Lowest achievement member of the team</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endParaRPr>
                    </a:p>
                  </a:txBody>
                  <a:tcPr/>
                </a:tc>
              </a:tr>
              <a:tr h="57283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Who are the users or readers of this report ?</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639377">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Users</a:t>
                      </a:r>
                      <a:r>
                        <a:rPr kumimoji="1" lang="en-US" altLang="zh-CN" sz="1200" kern="1200" baseline="0" dirty="0" smtClean="0">
                          <a:solidFill>
                            <a:srgbClr val="000000"/>
                          </a:solidFill>
                          <a:latin typeface="+mj-lt"/>
                          <a:ea typeface="Microsoft YaHei" panose="020B0503020204020204" pitchFamily="34" charset="-122"/>
                          <a:cs typeface="+mn-cs"/>
                        </a:rPr>
                        <a:t> or readers: AM &amp; promoter and field force and Regional manager and they do their Daily meeting according to this report</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5853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Based on the report, how to make the improvement plan follow up the implementation?</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r h="87879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a:t>
                      </a:r>
                      <a:r>
                        <a:rPr kumimoji="1" lang="en-US" altLang="zh-CN" sz="1200" kern="1200" dirty="0" err="1" smtClean="0">
                          <a:solidFill>
                            <a:srgbClr val="000000"/>
                          </a:solidFill>
                          <a:latin typeface="+mj-lt"/>
                          <a:ea typeface="Microsoft YaHei" panose="020B0503020204020204" pitchFamily="34" charset="-122"/>
                          <a:cs typeface="+mn-cs"/>
                        </a:rPr>
                        <a:t>i</a:t>
                      </a:r>
                      <a:r>
                        <a:rPr kumimoji="1" lang="en-US" altLang="zh-CN" sz="1200" kern="1200" baseline="0" dirty="0" smtClean="0">
                          <a:solidFill>
                            <a:srgbClr val="000000"/>
                          </a:solidFill>
                          <a:latin typeface="+mj-lt"/>
                          <a:ea typeface="Microsoft YaHei" panose="020B0503020204020204" pitchFamily="34" charset="-122"/>
                          <a:cs typeface="+mn-cs"/>
                        </a:rPr>
                        <a:t> already made improvement for this report it was manual work it took many time to make calculation and show the result so I created Macro VBA to make less efforts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bl>
          </a:graphicData>
        </a:graphic>
      </p:graphicFrame>
      <p:sp>
        <p:nvSpPr>
          <p:cNvPr id="5" name="TextBox 4"/>
          <p:cNvSpPr txBox="1"/>
          <p:nvPr/>
        </p:nvSpPr>
        <p:spPr>
          <a:xfrm>
            <a:off x="6096000" y="3873190"/>
            <a:ext cx="3516351" cy="1615827"/>
          </a:xfrm>
          <a:prstGeom prst="rect">
            <a:avLst/>
          </a:prstGeom>
          <a:noFill/>
        </p:spPr>
        <p:txBody>
          <a:bodyPr wrap="square" rtlCol="0">
            <a:spAutoFit/>
          </a:bodyPr>
          <a:lstStyle/>
          <a:p>
            <a:pPr marL="171450" indent="-171450">
              <a:buFont typeface="Arial" panose="020B0604020202020204" pitchFamily="34" charset="0"/>
              <a:buChar char="•"/>
            </a:pPr>
            <a:r>
              <a:rPr lang="en-US" sz="1100" dirty="0" smtClean="0"/>
              <a:t>Weekly sellout per product in each OR and IR</a:t>
            </a:r>
          </a:p>
          <a:p>
            <a:pPr marL="171450" indent="-171450">
              <a:buFont typeface="Arial" panose="020B0604020202020204" pitchFamily="34" charset="0"/>
              <a:buChar char="•"/>
            </a:pPr>
            <a:r>
              <a:rPr lang="en-US" sz="1100" dirty="0" smtClean="0"/>
              <a:t>Field force visits by time check in and out and stores has zero sellout in Field force store</a:t>
            </a:r>
          </a:p>
          <a:p>
            <a:pPr marL="171450" indent="-171450">
              <a:buFont typeface="Arial" panose="020B0604020202020204" pitchFamily="34" charset="0"/>
              <a:buChar char="•"/>
            </a:pPr>
            <a:r>
              <a:rPr lang="en-US" sz="1100" dirty="0" smtClean="0"/>
              <a:t>Weekly visit rate for FF shops</a:t>
            </a:r>
          </a:p>
          <a:p>
            <a:pPr marL="171450" indent="-171450">
              <a:buFont typeface="Arial" panose="020B0604020202020204" pitchFamily="34" charset="0"/>
              <a:buChar char="•"/>
            </a:pPr>
            <a:r>
              <a:rPr lang="en-US" sz="1100" dirty="0" err="1" smtClean="0"/>
              <a:t>Disti</a:t>
            </a:r>
            <a:r>
              <a:rPr lang="en-US" sz="1100" dirty="0" smtClean="0"/>
              <a:t> Stock for our product in all </a:t>
            </a:r>
            <a:r>
              <a:rPr lang="en-US" sz="1100" dirty="0" err="1" smtClean="0"/>
              <a:t>disti</a:t>
            </a:r>
            <a:r>
              <a:rPr lang="en-US" sz="1100" dirty="0" smtClean="0"/>
              <a:t> (UPD – UG – MTI) in all regions</a:t>
            </a:r>
          </a:p>
          <a:p>
            <a:pPr marL="171450" indent="-171450">
              <a:buFont typeface="Arial" panose="020B0604020202020204" pitchFamily="34" charset="0"/>
              <a:buChar char="•"/>
            </a:pPr>
            <a:r>
              <a:rPr lang="en-US" sz="1100" dirty="0" smtClean="0"/>
              <a:t>ST achievements per field force &amp; AM and account achievement rate according signed target or ST target</a:t>
            </a:r>
          </a:p>
          <a:p>
            <a:pPr marL="171450" indent="-171450">
              <a:buFont typeface="Arial" panose="020B0604020202020204" pitchFamily="34" charset="0"/>
              <a:buChar char="•"/>
            </a:pPr>
            <a:endParaRPr lang="en-US" sz="1100" dirty="0"/>
          </a:p>
        </p:txBody>
      </p:sp>
      <p:graphicFrame>
        <p:nvGraphicFramePr>
          <p:cNvPr id="8" name="Object 7"/>
          <p:cNvGraphicFramePr>
            <a:graphicFrameLocks noChangeAspect="1"/>
          </p:cNvGraphicFramePr>
          <p:nvPr>
            <p:extLst>
              <p:ext uri="{D42A27DB-BD31-4B8C-83A1-F6EECF244321}">
                <p14:modId xmlns:p14="http://schemas.microsoft.com/office/powerpoint/2010/main" val="691388415"/>
              </p:ext>
            </p:extLst>
          </p:nvPr>
        </p:nvGraphicFramePr>
        <p:xfrm>
          <a:off x="10181063" y="4732197"/>
          <a:ext cx="914400" cy="806450"/>
        </p:xfrm>
        <a:graphic>
          <a:graphicData uri="http://schemas.openxmlformats.org/presentationml/2006/ole">
            <mc:AlternateContent xmlns:mc="http://schemas.openxmlformats.org/markup-compatibility/2006">
              <mc:Choice xmlns:v="urn:schemas-microsoft-com:vml" Requires="v">
                <p:oleObj spid="_x0000_s2097" name="Worksheet" showAsIcon="1" r:id="rId3" imgW="914400" imgH="806400" progId="Excel.Sheet.12">
                  <p:embed/>
                </p:oleObj>
              </mc:Choice>
              <mc:Fallback>
                <p:oleObj name="Worksheet" showAsIcon="1" r:id="rId3" imgW="914400" imgH="806400" progId="Excel.Sheet.12">
                  <p:embed/>
                  <p:pic>
                    <p:nvPicPr>
                      <p:cNvPr id="0" name=""/>
                      <p:cNvPicPr/>
                      <p:nvPr/>
                    </p:nvPicPr>
                    <p:blipFill>
                      <a:blip r:embed="rId4"/>
                      <a:stretch>
                        <a:fillRect/>
                      </a:stretch>
                    </p:blipFill>
                    <p:spPr>
                      <a:xfrm>
                        <a:off x="10181063" y="4732197"/>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3977574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Report</a:t>
            </a:r>
            <a:endParaRPr lang="en-US" b="1" dirty="0">
              <a:latin typeface="+mj-lt"/>
            </a:endParaRPr>
          </a:p>
        </p:txBody>
      </p:sp>
      <p:sp>
        <p:nvSpPr>
          <p:cNvPr id="3" name="Rectangle 2"/>
          <p:cNvSpPr/>
          <p:nvPr/>
        </p:nvSpPr>
        <p:spPr>
          <a:xfrm>
            <a:off x="3009580" y="1647976"/>
            <a:ext cx="7840276" cy="584775"/>
          </a:xfrm>
          <a:prstGeom prst="rect">
            <a:avLst/>
          </a:prstGeom>
        </p:spPr>
        <p:txBody>
          <a:bodyPr wrap="square">
            <a:spAutoFit/>
          </a:bodyPr>
          <a:lstStyle/>
          <a:p>
            <a:pPr algn="ctr"/>
            <a:r>
              <a:rPr lang="en-US" altLang="zh-CN" sz="1600" dirty="0" smtClean="0">
                <a:latin typeface="+mj-lt"/>
              </a:rPr>
              <a:t>“d</a:t>
            </a:r>
            <a:r>
              <a:rPr kumimoji="1" lang="en-US" altLang="zh-CN" sz="1600" dirty="0" smtClean="0">
                <a:solidFill>
                  <a:srgbClr val="000000"/>
                </a:solidFill>
                <a:latin typeface="+mj-lt"/>
                <a:ea typeface="Microsoft YaHei" panose="020B0503020204020204" pitchFamily="34" charset="-122"/>
              </a:rPr>
              <a:t>emonstrat</a:t>
            </a:r>
            <a:r>
              <a:rPr lang="en-US" altLang="zh-CN" sz="1600" dirty="0" smtClean="0">
                <a:latin typeface="+mj-lt"/>
              </a:rPr>
              <a:t>e </a:t>
            </a:r>
            <a:r>
              <a:rPr kumimoji="1" lang="en-US" altLang="zh-CN" sz="1600" dirty="0" smtClean="0">
                <a:solidFill>
                  <a:srgbClr val="000000"/>
                </a:solidFill>
                <a:latin typeface="+mj-lt"/>
                <a:ea typeface="Microsoft YaHei" panose="020B0503020204020204" pitchFamily="34" charset="-122"/>
              </a:rPr>
              <a:t>routine work report and show the input, how to process the data and prepare the report, output and readers demonstrate</a:t>
            </a:r>
            <a:r>
              <a:rPr lang="en-US" altLang="zh-CN" sz="1600" dirty="0" smtClean="0">
                <a:latin typeface="+mj-lt"/>
              </a:rPr>
              <a:t>”</a:t>
            </a:r>
            <a:endParaRPr lang="en-US" sz="1600" dirty="0">
              <a:latin typeface="+mj-lt"/>
            </a:endParaRPr>
          </a:p>
        </p:txBody>
      </p:sp>
      <p:graphicFrame>
        <p:nvGraphicFramePr>
          <p:cNvPr id="6" name="表格 5"/>
          <p:cNvGraphicFramePr>
            <a:graphicFrameLocks noGrp="1"/>
          </p:cNvGraphicFramePr>
          <p:nvPr>
            <p:extLst>
              <p:ext uri="{D42A27DB-BD31-4B8C-83A1-F6EECF244321}">
                <p14:modId xmlns:p14="http://schemas.microsoft.com/office/powerpoint/2010/main" val="1873329284"/>
              </p:ext>
            </p:extLst>
          </p:nvPr>
        </p:nvGraphicFramePr>
        <p:xfrm>
          <a:off x="636986" y="2232751"/>
          <a:ext cx="10918028" cy="5141372"/>
        </p:xfrm>
        <a:graphic>
          <a:graphicData uri="http://schemas.openxmlformats.org/drawingml/2006/table">
            <a:tbl>
              <a:tblPr firstRow="1" bandRow="1">
                <a:tableStyleId>{72833802-FEF1-4C79-8D5D-14CF1EAF98D9}</a:tableStyleId>
              </a:tblPr>
              <a:tblGrid>
                <a:gridCol w="9066666"/>
                <a:gridCol w="1851362"/>
              </a:tblGrid>
              <a:tr h="53059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Report 2:</a:t>
                      </a:r>
                    </a:p>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baseline="0" dirty="0" smtClean="0">
                          <a:solidFill>
                            <a:schemeClr val="bg1"/>
                          </a:solidFill>
                          <a:latin typeface="+mj-lt"/>
                        </a:rPr>
                        <a:t> Weekly SMR Report</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endParaRPr lang="zh-CN" altLang="en-US" sz="1800" dirty="0" smtClean="0">
                        <a:solidFill>
                          <a:schemeClr val="tx2"/>
                        </a:solidFill>
                        <a:latin typeface="+mj-lt"/>
                      </a:endParaRPr>
                    </a:p>
                  </a:txBody>
                  <a:tcPr anchor="ctr">
                    <a:lnL w="12700" cap="flat" cmpd="sng" algn="ctr">
                      <a:solidFill>
                        <a:srgbClr val="CF152D"/>
                      </a:solidFill>
                      <a:prstDash val="solid"/>
                      <a:round/>
                      <a:headEnd type="none" w="med" len="med"/>
                      <a:tailEnd type="none" w="med" len="med"/>
                    </a:lnL>
                    <a:lnB w="12700" cap="flat" cmpd="sng" algn="ctr">
                      <a:solidFill>
                        <a:srgbClr val="CF152D"/>
                      </a:solidFill>
                      <a:prstDash val="solid"/>
                      <a:round/>
                      <a:headEnd type="none" w="med" len="med"/>
                      <a:tailEnd type="none" w="med" len="med"/>
                    </a:lnB>
                    <a:solidFill>
                      <a:srgbClr val="CF152D"/>
                    </a:solidFill>
                  </a:tcPr>
                </a:tc>
              </a:tr>
              <a:tr h="5752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For this report, show the input, how to process the data and prepare the report, output, Frequency</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rowSpan="6">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7879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a:t>
                      </a:r>
                      <a:r>
                        <a:rPr kumimoji="1" lang="en-US" altLang="zh-CN" sz="1100" kern="1200" dirty="0" smtClean="0">
                          <a:solidFill>
                            <a:srgbClr val="000000"/>
                          </a:solidFill>
                          <a:latin typeface="+mj-lt"/>
                          <a:ea typeface="Microsoft YaHei" panose="020B0503020204020204" pitchFamily="34" charset="-122"/>
                          <a:cs typeface="+mn-cs"/>
                        </a:rPr>
                        <a:t>Input: PSI Data</a:t>
                      </a:r>
                      <a:r>
                        <a:rPr kumimoji="1" lang="en-US" altLang="zh-CN" sz="1100" kern="1200" baseline="0" dirty="0" smtClean="0">
                          <a:solidFill>
                            <a:srgbClr val="000000"/>
                          </a:solidFill>
                          <a:latin typeface="+mj-lt"/>
                          <a:ea typeface="Microsoft YaHei" panose="020B0503020204020204" pitchFamily="34" charset="-122"/>
                          <a:cs typeface="+mn-cs"/>
                        </a:rPr>
                        <a:t> (SO – ST – INV) , ST Achievement , Sales IMEI Report I-retail, Route, </a:t>
                      </a:r>
                      <a:r>
                        <a:rPr kumimoji="1" lang="en-US" altLang="zh-CN" sz="1100" kern="1200" baseline="0" dirty="0" err="1" smtClean="0">
                          <a:solidFill>
                            <a:srgbClr val="000000"/>
                          </a:solidFill>
                          <a:latin typeface="+mj-lt"/>
                          <a:ea typeface="Microsoft YaHei" panose="020B0503020204020204" pitchFamily="34" charset="-122"/>
                          <a:cs typeface="+mn-cs"/>
                        </a:rPr>
                        <a:t>Shenawy</a:t>
                      </a:r>
                      <a:r>
                        <a:rPr kumimoji="1" lang="en-US" altLang="zh-CN" sz="1100" kern="1200" baseline="0" dirty="0" smtClean="0">
                          <a:solidFill>
                            <a:srgbClr val="000000"/>
                          </a:solidFill>
                          <a:latin typeface="+mj-lt"/>
                          <a:ea typeface="Microsoft YaHei" panose="020B0503020204020204" pitchFamily="34" charset="-122"/>
                          <a:cs typeface="+mn-cs"/>
                        </a:rPr>
                        <a:t> SO.</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-Process: create report and PPT that content PSI SO per Region and </a:t>
                      </a:r>
                      <a:r>
                        <a:rPr kumimoji="1" lang="en-US" altLang="zh-CN" sz="1100" kern="1200" baseline="0" dirty="0" err="1" smtClean="0">
                          <a:solidFill>
                            <a:srgbClr val="000000"/>
                          </a:solidFill>
                          <a:latin typeface="+mj-lt"/>
                          <a:ea typeface="Microsoft YaHei" panose="020B0503020204020204" pitchFamily="34" charset="-122"/>
                          <a:cs typeface="+mn-cs"/>
                        </a:rPr>
                        <a:t>EL.Shenawy</a:t>
                      </a:r>
                      <a:r>
                        <a:rPr kumimoji="1" lang="en-US" altLang="zh-CN" sz="1100" kern="1200" baseline="0" dirty="0" smtClean="0">
                          <a:solidFill>
                            <a:srgbClr val="000000"/>
                          </a:solidFill>
                          <a:latin typeface="+mj-lt"/>
                          <a:ea typeface="Microsoft YaHei" panose="020B0503020204020204" pitchFamily="34" charset="-122"/>
                          <a:cs typeface="+mn-cs"/>
                        </a:rPr>
                        <a:t> sellout report </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-Output:</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050" b="0" kern="1200" baseline="0" dirty="0" smtClean="0">
                          <a:solidFill>
                            <a:srgbClr val="000000"/>
                          </a:solidFill>
                          <a:latin typeface="+mn-lt"/>
                          <a:ea typeface="Microsoft YaHei" panose="020B0503020204020204" pitchFamily="34" charset="-122"/>
                          <a:cs typeface="+mn-cs"/>
                        </a:rPr>
                        <a:t>I-retail Sellout Achievement MTD and Ranking</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050" b="0" kern="1200" baseline="0" dirty="0" smtClean="0">
                          <a:solidFill>
                            <a:srgbClr val="000000"/>
                          </a:solidFill>
                          <a:latin typeface="+mn-lt"/>
                          <a:ea typeface="Microsoft YaHei" panose="020B0503020204020204" pitchFamily="34" charset="-122"/>
                          <a:cs typeface="+mn-cs"/>
                        </a:rPr>
                        <a:t>Sellout i-Retail &amp;Ranking Week over Week</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050" b="0" kern="1200" baseline="0" dirty="0" smtClean="0">
                          <a:solidFill>
                            <a:srgbClr val="000000"/>
                          </a:solidFill>
                          <a:latin typeface="+mn-lt"/>
                          <a:ea typeface="Microsoft YaHei" panose="020B0503020204020204" pitchFamily="34" charset="-122"/>
                          <a:cs typeface="+mn-cs"/>
                        </a:rPr>
                        <a:t>Nova 9SE Achievement Rate (IR/OR)</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050" b="0" kern="1200" baseline="0" dirty="0" smtClean="0">
                          <a:solidFill>
                            <a:srgbClr val="000000"/>
                          </a:solidFill>
                          <a:latin typeface="+mn-lt"/>
                          <a:ea typeface="Microsoft YaHei" panose="020B0503020204020204" pitchFamily="34" charset="-122"/>
                          <a:cs typeface="+mn-cs"/>
                        </a:rPr>
                        <a:t>Sellout Week per Week I-retail IR/OR Team</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endParaRPr>
                    </a:p>
                  </a:txBody>
                  <a:tcPr/>
                </a:tc>
              </a:tr>
              <a:tr h="57283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Who are the users or readers of this report ?</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639377">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Users</a:t>
                      </a:r>
                      <a:r>
                        <a:rPr kumimoji="1" lang="en-US" altLang="zh-CN" sz="1200" kern="1200" baseline="0" dirty="0" smtClean="0">
                          <a:solidFill>
                            <a:srgbClr val="000000"/>
                          </a:solidFill>
                          <a:latin typeface="+mj-lt"/>
                          <a:ea typeface="Microsoft YaHei" panose="020B0503020204020204" pitchFamily="34" charset="-122"/>
                          <a:cs typeface="+mn-cs"/>
                        </a:rPr>
                        <a:t> or readers: Regional manager and Area Manager </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5853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Based on the report, how to make the improvement plan  follow up the implementation?</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r h="87879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a:t>
                      </a:r>
                      <a:r>
                        <a:rPr kumimoji="1" lang="en-US" altLang="zh-CN" sz="1200" kern="1200" baseline="0" dirty="0" smtClean="0">
                          <a:solidFill>
                            <a:srgbClr val="000000"/>
                          </a:solidFill>
                          <a:latin typeface="+mj-lt"/>
                          <a:ea typeface="Microsoft YaHei" panose="020B0503020204020204" pitchFamily="34" charset="-122"/>
                          <a:cs typeface="+mn-cs"/>
                        </a:rPr>
                        <a:t> Every week we already update the report as per the Weekly action plan</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bl>
          </a:graphicData>
        </a:graphic>
      </p:graphicFrame>
      <p:graphicFrame>
        <p:nvGraphicFramePr>
          <p:cNvPr id="5" name="Object 4">
            <a:hlinkClick r:id="" action="ppaction://ole?verb=0"/>
          </p:cNvPr>
          <p:cNvGraphicFramePr>
            <a:graphicFrameLocks noChangeAspect="1"/>
          </p:cNvGraphicFramePr>
          <p:nvPr>
            <p:extLst>
              <p:ext uri="{D42A27DB-BD31-4B8C-83A1-F6EECF244321}">
                <p14:modId xmlns:p14="http://schemas.microsoft.com/office/powerpoint/2010/main" val="1579009491"/>
              </p:ext>
            </p:extLst>
          </p:nvPr>
        </p:nvGraphicFramePr>
        <p:xfrm>
          <a:off x="10091854" y="4931575"/>
          <a:ext cx="914400" cy="806450"/>
        </p:xfrm>
        <a:graphic>
          <a:graphicData uri="http://schemas.openxmlformats.org/presentationml/2006/ole">
            <mc:AlternateContent xmlns:mc="http://schemas.openxmlformats.org/markup-compatibility/2006">
              <mc:Choice xmlns:v="urn:schemas-microsoft-com:vml" Requires="v">
                <p:oleObj spid="_x0000_s3123" name="Presentation" showAsIcon="1" r:id="rId3" imgW="914400" imgH="806400" progId="PowerPoint.Show.12">
                  <p:embed/>
                </p:oleObj>
              </mc:Choice>
              <mc:Fallback>
                <p:oleObj name="Presentation" showAsIcon="1" r:id="rId3" imgW="914400" imgH="806400" progId="PowerPoint.Show.12">
                  <p:embed/>
                  <p:pic>
                    <p:nvPicPr>
                      <p:cNvPr id="0" name=""/>
                      <p:cNvPicPr/>
                      <p:nvPr/>
                    </p:nvPicPr>
                    <p:blipFill>
                      <a:blip r:embed="rId4"/>
                      <a:stretch>
                        <a:fillRect/>
                      </a:stretch>
                    </p:blipFill>
                    <p:spPr>
                      <a:xfrm>
                        <a:off x="10091854" y="4931575"/>
                        <a:ext cx="914400" cy="806450"/>
                      </a:xfrm>
                      <a:prstGeom prst="rect">
                        <a:avLst/>
                      </a:prstGeom>
                    </p:spPr>
                  </p:pic>
                </p:oleObj>
              </mc:Fallback>
            </mc:AlternateContent>
          </a:graphicData>
        </a:graphic>
      </p:graphicFrame>
      <p:sp>
        <p:nvSpPr>
          <p:cNvPr id="7" name="TextBox 6"/>
          <p:cNvSpPr txBox="1"/>
          <p:nvPr/>
        </p:nvSpPr>
        <p:spPr>
          <a:xfrm>
            <a:off x="4088781" y="3804743"/>
            <a:ext cx="4155688" cy="577081"/>
          </a:xfrm>
          <a:prstGeom prst="rect">
            <a:avLst/>
          </a:prstGeom>
          <a:noFill/>
        </p:spPr>
        <p:txBody>
          <a:bodyPr wrap="square" rtlCol="0">
            <a:spAutoFit/>
          </a:bodyPr>
          <a:lstStyle/>
          <a:p>
            <a:pPr marL="171450" indent="-171450" defTabSz="1187798">
              <a:buFont typeface="Arial" panose="020B0604020202020204" pitchFamily="34" charset="0"/>
              <a:buChar char="•"/>
              <a:defRPr/>
            </a:pPr>
            <a:r>
              <a:rPr kumimoji="1" lang="en-US" altLang="zh-CN" sz="1050" dirty="0">
                <a:solidFill>
                  <a:srgbClr val="000000"/>
                </a:solidFill>
                <a:ea typeface="Microsoft YaHei" panose="020B0503020204020204" pitchFamily="34" charset="-122"/>
              </a:rPr>
              <a:t>PSI Sellout overview (Regions – Area Managers – Dealers</a:t>
            </a:r>
            <a:r>
              <a:rPr kumimoji="1" lang="en-US" altLang="zh-CN" sz="1050" dirty="0" smtClean="0">
                <a:solidFill>
                  <a:srgbClr val="000000"/>
                </a:solidFill>
                <a:ea typeface="Microsoft YaHei" panose="020B0503020204020204" pitchFamily="34" charset="-122"/>
              </a:rPr>
              <a:t>)</a:t>
            </a:r>
          </a:p>
          <a:p>
            <a:pPr marL="171450" indent="-171450" defTabSz="1187798">
              <a:buFont typeface="Arial" panose="020B0604020202020204" pitchFamily="34" charset="0"/>
              <a:buChar char="•"/>
              <a:defRPr/>
            </a:pPr>
            <a:r>
              <a:rPr kumimoji="1" lang="en-US" altLang="zh-CN" sz="1050" dirty="0" smtClean="0">
                <a:solidFill>
                  <a:srgbClr val="000000"/>
                </a:solidFill>
                <a:ea typeface="Microsoft YaHei" panose="020B0503020204020204" pitchFamily="34" charset="-122"/>
              </a:rPr>
              <a:t>Market </a:t>
            </a:r>
            <a:r>
              <a:rPr kumimoji="1" lang="en-US" altLang="zh-CN" sz="1050" dirty="0">
                <a:solidFill>
                  <a:srgbClr val="000000"/>
                </a:solidFill>
                <a:ea typeface="Microsoft YaHei" panose="020B0503020204020204" pitchFamily="34" charset="-122"/>
              </a:rPr>
              <a:t>insight for El-</a:t>
            </a:r>
            <a:r>
              <a:rPr kumimoji="1" lang="en-US" altLang="zh-CN" sz="1050" dirty="0" err="1">
                <a:solidFill>
                  <a:srgbClr val="000000"/>
                </a:solidFill>
                <a:ea typeface="Microsoft YaHei" panose="020B0503020204020204" pitchFamily="34" charset="-122"/>
              </a:rPr>
              <a:t>Shenawy</a:t>
            </a:r>
            <a:r>
              <a:rPr kumimoji="1" lang="en-US" altLang="zh-CN" sz="1050" dirty="0">
                <a:solidFill>
                  <a:srgbClr val="000000"/>
                </a:solidFill>
                <a:ea typeface="Microsoft YaHei" panose="020B0503020204020204" pitchFamily="34" charset="-122"/>
              </a:rPr>
              <a:t> </a:t>
            </a:r>
            <a:r>
              <a:rPr kumimoji="1" lang="en-US" altLang="zh-CN" sz="1050" dirty="0" smtClean="0">
                <a:solidFill>
                  <a:srgbClr val="000000"/>
                </a:solidFill>
                <a:ea typeface="Microsoft YaHei" panose="020B0503020204020204" pitchFamily="34" charset="-122"/>
              </a:rPr>
              <a:t>SO</a:t>
            </a:r>
            <a:endParaRPr kumimoji="1" lang="en-US" sz="1050" dirty="0" smtClean="0">
              <a:solidFill>
                <a:srgbClr val="000000"/>
              </a:solidFill>
              <a:ea typeface="Microsoft YaHei" panose="020B0503020204020204" pitchFamily="34" charset="-122"/>
            </a:endParaRPr>
          </a:p>
          <a:p>
            <a:pPr marL="171450" lvl="0" indent="-171450" defTabSz="1187798">
              <a:buFont typeface="Arial" panose="020B0604020202020204" pitchFamily="34" charset="0"/>
              <a:buChar char="•"/>
              <a:defRPr/>
            </a:pPr>
            <a:r>
              <a:rPr kumimoji="1" lang="en-US" sz="1050" dirty="0" smtClean="0">
                <a:solidFill>
                  <a:srgbClr val="000000"/>
                </a:solidFill>
                <a:ea typeface="Microsoft YaHei" panose="020B0503020204020204" pitchFamily="34" charset="-122"/>
              </a:rPr>
              <a:t>MTD ST Achievement Rate</a:t>
            </a:r>
            <a:endParaRPr kumimoji="1" lang="en-US" sz="1050" dirty="0">
              <a:solidFill>
                <a:srgbClr val="000000"/>
              </a:solidFill>
              <a:ea typeface="Microsoft YaHei" panose="020B0503020204020204" pitchFamily="34" charset="-122"/>
            </a:endParaRPr>
          </a:p>
        </p:txBody>
      </p:sp>
    </p:spTree>
    <p:extLst>
      <p:ext uri="{BB962C8B-B14F-4D97-AF65-F5344CB8AC3E}">
        <p14:creationId xmlns:p14="http://schemas.microsoft.com/office/powerpoint/2010/main" val="2862807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Report</a:t>
            </a:r>
            <a:endParaRPr lang="en-US" b="1" dirty="0">
              <a:latin typeface="+mj-lt"/>
            </a:endParaRPr>
          </a:p>
        </p:txBody>
      </p:sp>
      <p:sp>
        <p:nvSpPr>
          <p:cNvPr id="3" name="Rectangle 2"/>
          <p:cNvSpPr/>
          <p:nvPr/>
        </p:nvSpPr>
        <p:spPr>
          <a:xfrm>
            <a:off x="3009580" y="1647976"/>
            <a:ext cx="7840276" cy="584775"/>
          </a:xfrm>
          <a:prstGeom prst="rect">
            <a:avLst/>
          </a:prstGeom>
        </p:spPr>
        <p:txBody>
          <a:bodyPr wrap="square">
            <a:spAutoFit/>
          </a:bodyPr>
          <a:lstStyle/>
          <a:p>
            <a:pPr algn="ctr"/>
            <a:r>
              <a:rPr lang="en-US" altLang="zh-CN" sz="1600" dirty="0" smtClean="0">
                <a:latin typeface="+mj-lt"/>
              </a:rPr>
              <a:t>“d</a:t>
            </a:r>
            <a:r>
              <a:rPr kumimoji="1" lang="en-US" altLang="zh-CN" sz="1600" dirty="0" smtClean="0">
                <a:solidFill>
                  <a:srgbClr val="000000"/>
                </a:solidFill>
                <a:latin typeface="+mj-lt"/>
                <a:ea typeface="Microsoft YaHei" panose="020B0503020204020204" pitchFamily="34" charset="-122"/>
              </a:rPr>
              <a:t>emonstrat</a:t>
            </a:r>
            <a:r>
              <a:rPr lang="en-US" altLang="zh-CN" sz="1600" dirty="0" smtClean="0">
                <a:latin typeface="+mj-lt"/>
              </a:rPr>
              <a:t>e </a:t>
            </a:r>
            <a:r>
              <a:rPr kumimoji="1" lang="en-US" altLang="zh-CN" sz="1600" dirty="0" smtClean="0">
                <a:solidFill>
                  <a:srgbClr val="000000"/>
                </a:solidFill>
                <a:latin typeface="+mj-lt"/>
                <a:ea typeface="Microsoft YaHei" panose="020B0503020204020204" pitchFamily="34" charset="-122"/>
              </a:rPr>
              <a:t>routine work report and show the input, how to process the data and prepare the report, output and readers demonstrate</a:t>
            </a:r>
            <a:r>
              <a:rPr lang="en-US" altLang="zh-CN" sz="1600" dirty="0" smtClean="0">
                <a:latin typeface="+mj-lt"/>
              </a:rPr>
              <a:t>”</a:t>
            </a:r>
            <a:endParaRPr lang="en-US" sz="1600" dirty="0">
              <a:latin typeface="+mj-lt"/>
            </a:endParaRPr>
          </a:p>
        </p:txBody>
      </p:sp>
      <p:graphicFrame>
        <p:nvGraphicFramePr>
          <p:cNvPr id="6" name="表格 5"/>
          <p:cNvGraphicFramePr>
            <a:graphicFrameLocks noGrp="1"/>
          </p:cNvGraphicFramePr>
          <p:nvPr>
            <p:extLst>
              <p:ext uri="{D42A27DB-BD31-4B8C-83A1-F6EECF244321}">
                <p14:modId xmlns:p14="http://schemas.microsoft.com/office/powerpoint/2010/main" val="1374462693"/>
              </p:ext>
            </p:extLst>
          </p:nvPr>
        </p:nvGraphicFramePr>
        <p:xfrm>
          <a:off x="838200" y="2232751"/>
          <a:ext cx="10918028" cy="4988972"/>
        </p:xfrm>
        <a:graphic>
          <a:graphicData uri="http://schemas.openxmlformats.org/drawingml/2006/table">
            <a:tbl>
              <a:tblPr firstRow="1" bandRow="1">
                <a:tableStyleId>{72833802-FEF1-4C79-8D5D-14CF1EAF98D9}</a:tableStyleId>
              </a:tblPr>
              <a:tblGrid>
                <a:gridCol w="9066666"/>
                <a:gridCol w="1851362"/>
              </a:tblGrid>
              <a:tr h="53059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Report 3:</a:t>
                      </a:r>
                    </a:p>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baseline="0" dirty="0" smtClean="0">
                          <a:solidFill>
                            <a:schemeClr val="bg1"/>
                          </a:solidFill>
                          <a:latin typeface="+mj-lt"/>
                        </a:rPr>
                        <a:t> Top Dealer Report</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endParaRPr lang="zh-CN" altLang="en-US" sz="1800" dirty="0" smtClean="0">
                        <a:solidFill>
                          <a:schemeClr val="tx2"/>
                        </a:solidFill>
                        <a:latin typeface="+mj-lt"/>
                      </a:endParaRPr>
                    </a:p>
                  </a:txBody>
                  <a:tcPr anchor="ctr">
                    <a:lnL w="12700" cap="flat" cmpd="sng" algn="ctr">
                      <a:solidFill>
                        <a:srgbClr val="CF152D"/>
                      </a:solidFill>
                      <a:prstDash val="solid"/>
                      <a:round/>
                      <a:headEnd type="none" w="med" len="med"/>
                      <a:tailEnd type="none" w="med" len="med"/>
                    </a:lnL>
                    <a:lnB w="12700" cap="flat" cmpd="sng" algn="ctr">
                      <a:solidFill>
                        <a:srgbClr val="CF152D"/>
                      </a:solidFill>
                      <a:prstDash val="solid"/>
                      <a:round/>
                      <a:headEnd type="none" w="med" len="med"/>
                      <a:tailEnd type="none" w="med" len="med"/>
                    </a:lnB>
                    <a:solidFill>
                      <a:srgbClr val="CF152D"/>
                    </a:solidFill>
                  </a:tcPr>
                </a:tc>
              </a:tr>
              <a:tr h="5752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For this report, show the input, how to process the data and prepare the report, output, Frequency</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rowSpan="6">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7879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dirty="0" smtClean="0">
                          <a:solidFill>
                            <a:srgbClr val="000000"/>
                          </a:solidFill>
                          <a:latin typeface="+mj-lt"/>
                          <a:ea typeface="Microsoft YaHei" panose="020B0503020204020204" pitchFamily="34" charset="-122"/>
                          <a:cs typeface="+mn-cs"/>
                        </a:rPr>
                        <a:t>-input: team feedback for top dealer report</a:t>
                      </a:r>
                      <a:r>
                        <a:rPr kumimoji="1" lang="en-US" altLang="zh-CN" sz="1100" kern="1200" baseline="0" dirty="0" smtClean="0">
                          <a:solidFill>
                            <a:srgbClr val="000000"/>
                          </a:solidFill>
                          <a:latin typeface="+mj-lt"/>
                          <a:ea typeface="Microsoft YaHei" panose="020B0503020204020204" pitchFamily="34" charset="-122"/>
                          <a:cs typeface="+mn-cs"/>
                        </a:rPr>
                        <a:t> per model for Handset and Tablet and Wearables and Audio</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-process: collect team feedback for top dealer accounts per account and category and model for this week then send it to Ahmed Mohamed Hassan</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-Output: </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100" kern="1200" baseline="0" dirty="0" smtClean="0">
                          <a:solidFill>
                            <a:srgbClr val="000000"/>
                          </a:solidFill>
                          <a:latin typeface="+mj-lt"/>
                          <a:ea typeface="Microsoft YaHei" panose="020B0503020204020204" pitchFamily="34" charset="-122"/>
                          <a:cs typeface="+mn-cs"/>
                        </a:rPr>
                        <a:t>top dealer accounts weekly Capacity </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100" kern="1200" baseline="0" dirty="0" smtClean="0">
                          <a:solidFill>
                            <a:srgbClr val="000000"/>
                          </a:solidFill>
                          <a:latin typeface="+mj-lt"/>
                          <a:ea typeface="Microsoft YaHei" panose="020B0503020204020204" pitchFamily="34" charset="-122"/>
                          <a:cs typeface="+mn-cs"/>
                        </a:rPr>
                        <a:t>Huawei share from total category in each account</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endParaRPr>
                    </a:p>
                  </a:txBody>
                  <a:tcPr/>
                </a:tc>
              </a:tr>
              <a:tr h="57283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Who are the users or readers of this report ?</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639377">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Users</a:t>
                      </a:r>
                      <a:r>
                        <a:rPr kumimoji="1" lang="en-US" altLang="zh-CN" sz="1200" kern="1200" baseline="0" dirty="0" smtClean="0">
                          <a:solidFill>
                            <a:srgbClr val="000000"/>
                          </a:solidFill>
                          <a:latin typeface="+mj-lt"/>
                          <a:ea typeface="Microsoft YaHei" panose="020B0503020204020204" pitchFamily="34" charset="-122"/>
                          <a:cs typeface="+mn-cs"/>
                        </a:rPr>
                        <a:t> or readers: Regional Manager and Ahmed Mohamed Hassan</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5853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Based on the report, how to make the improvement plan follow up the implementation?</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r h="87879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-this</a:t>
                      </a:r>
                      <a:r>
                        <a:rPr kumimoji="1" lang="en-US" altLang="zh-CN" sz="1200" kern="1200" baseline="0" dirty="0" smtClean="0">
                          <a:solidFill>
                            <a:srgbClr val="000000"/>
                          </a:solidFill>
                          <a:latin typeface="+mj-lt"/>
                          <a:ea typeface="Microsoft YaHei" panose="020B0503020204020204" pitchFamily="34" charset="-122"/>
                          <a:cs typeface="+mn-cs"/>
                        </a:rPr>
                        <a:t> report done by field force or promoter by individual efforts by asking other promoters or sales man to collect data it will be great if data sent from account system it will be accurate data more than we collect now.</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bl>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700280170"/>
              </p:ext>
            </p:extLst>
          </p:nvPr>
        </p:nvGraphicFramePr>
        <p:xfrm>
          <a:off x="10285142" y="4535178"/>
          <a:ext cx="914400" cy="806450"/>
        </p:xfrm>
        <a:graphic>
          <a:graphicData uri="http://schemas.openxmlformats.org/presentationml/2006/ole">
            <mc:AlternateContent xmlns:mc="http://schemas.openxmlformats.org/markup-compatibility/2006">
              <mc:Choice xmlns:v="urn:schemas-microsoft-com:vml" Requires="v">
                <p:oleObj spid="_x0000_s4145" name="Worksheet" showAsIcon="1" r:id="rId3" imgW="914400" imgH="806400" progId="Excel.Sheet.12">
                  <p:embed/>
                </p:oleObj>
              </mc:Choice>
              <mc:Fallback>
                <p:oleObj name="Worksheet" showAsIcon="1" r:id="rId3" imgW="914400" imgH="806400" progId="Excel.Sheet.12">
                  <p:embed/>
                  <p:pic>
                    <p:nvPicPr>
                      <p:cNvPr id="0" name=""/>
                      <p:cNvPicPr/>
                      <p:nvPr/>
                    </p:nvPicPr>
                    <p:blipFill>
                      <a:blip r:embed="rId4"/>
                      <a:stretch>
                        <a:fillRect/>
                      </a:stretch>
                    </p:blipFill>
                    <p:spPr>
                      <a:xfrm>
                        <a:off x="10285142" y="4535178"/>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30942535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Report</a:t>
            </a:r>
            <a:endParaRPr lang="en-US" b="1" dirty="0">
              <a:latin typeface="+mj-lt"/>
            </a:endParaRPr>
          </a:p>
        </p:txBody>
      </p:sp>
      <p:sp>
        <p:nvSpPr>
          <p:cNvPr id="3" name="Rectangle 2"/>
          <p:cNvSpPr/>
          <p:nvPr/>
        </p:nvSpPr>
        <p:spPr>
          <a:xfrm>
            <a:off x="3009580" y="1647976"/>
            <a:ext cx="7840276" cy="584775"/>
          </a:xfrm>
          <a:prstGeom prst="rect">
            <a:avLst/>
          </a:prstGeom>
        </p:spPr>
        <p:txBody>
          <a:bodyPr wrap="square">
            <a:spAutoFit/>
          </a:bodyPr>
          <a:lstStyle/>
          <a:p>
            <a:pPr algn="ctr"/>
            <a:r>
              <a:rPr lang="en-US" altLang="zh-CN" sz="1600" dirty="0" smtClean="0">
                <a:latin typeface="+mj-lt"/>
              </a:rPr>
              <a:t>“d</a:t>
            </a:r>
            <a:r>
              <a:rPr kumimoji="1" lang="en-US" altLang="zh-CN" sz="1600" dirty="0" smtClean="0">
                <a:solidFill>
                  <a:srgbClr val="000000"/>
                </a:solidFill>
                <a:latin typeface="+mj-lt"/>
                <a:ea typeface="Microsoft YaHei" panose="020B0503020204020204" pitchFamily="34" charset="-122"/>
              </a:rPr>
              <a:t>emonstrat</a:t>
            </a:r>
            <a:r>
              <a:rPr lang="en-US" altLang="zh-CN" sz="1600" dirty="0" smtClean="0">
                <a:latin typeface="+mj-lt"/>
              </a:rPr>
              <a:t>e </a:t>
            </a:r>
            <a:r>
              <a:rPr kumimoji="1" lang="en-US" altLang="zh-CN" sz="1600" dirty="0" smtClean="0">
                <a:solidFill>
                  <a:srgbClr val="000000"/>
                </a:solidFill>
                <a:latin typeface="+mj-lt"/>
                <a:ea typeface="Microsoft YaHei" panose="020B0503020204020204" pitchFamily="34" charset="-122"/>
              </a:rPr>
              <a:t>routine work report and show the input, how to process the data and prepare the report, output and readers demonstrate</a:t>
            </a:r>
            <a:r>
              <a:rPr lang="en-US" altLang="zh-CN" sz="1600" dirty="0" smtClean="0">
                <a:latin typeface="+mj-lt"/>
              </a:rPr>
              <a:t>”</a:t>
            </a:r>
            <a:endParaRPr lang="en-US" sz="1600" dirty="0">
              <a:latin typeface="+mj-lt"/>
            </a:endParaRPr>
          </a:p>
        </p:txBody>
      </p:sp>
      <p:graphicFrame>
        <p:nvGraphicFramePr>
          <p:cNvPr id="6" name="表格 5"/>
          <p:cNvGraphicFramePr>
            <a:graphicFrameLocks noGrp="1"/>
          </p:cNvGraphicFramePr>
          <p:nvPr>
            <p:extLst>
              <p:ext uri="{D42A27DB-BD31-4B8C-83A1-F6EECF244321}">
                <p14:modId xmlns:p14="http://schemas.microsoft.com/office/powerpoint/2010/main" val="554896049"/>
              </p:ext>
            </p:extLst>
          </p:nvPr>
        </p:nvGraphicFramePr>
        <p:xfrm>
          <a:off x="838200" y="2232751"/>
          <a:ext cx="10918028" cy="5729220"/>
        </p:xfrm>
        <a:graphic>
          <a:graphicData uri="http://schemas.openxmlformats.org/drawingml/2006/table">
            <a:tbl>
              <a:tblPr firstRow="1" bandRow="1">
                <a:tableStyleId>{72833802-FEF1-4C79-8D5D-14CF1EAF98D9}</a:tableStyleId>
              </a:tblPr>
              <a:tblGrid>
                <a:gridCol w="9066666"/>
                <a:gridCol w="1851362"/>
              </a:tblGrid>
              <a:tr h="53059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Report 4:</a:t>
                      </a:r>
                    </a:p>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baseline="0" dirty="0" smtClean="0">
                          <a:solidFill>
                            <a:schemeClr val="bg1"/>
                          </a:solidFill>
                          <a:latin typeface="+mj-lt"/>
                        </a:rPr>
                        <a:t> </a:t>
                      </a:r>
                      <a:r>
                        <a:rPr lang="en-US" sz="1800" dirty="0" smtClean="0"/>
                        <a:t>Monthly Report</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endParaRPr lang="zh-CN" altLang="en-US" sz="1800" dirty="0" smtClean="0">
                        <a:solidFill>
                          <a:schemeClr val="tx2"/>
                        </a:solidFill>
                        <a:latin typeface="+mj-lt"/>
                      </a:endParaRPr>
                    </a:p>
                  </a:txBody>
                  <a:tcPr anchor="ctr">
                    <a:lnL w="12700" cap="flat" cmpd="sng" algn="ctr">
                      <a:solidFill>
                        <a:srgbClr val="CF152D"/>
                      </a:solidFill>
                      <a:prstDash val="solid"/>
                      <a:round/>
                      <a:headEnd type="none" w="med" len="med"/>
                      <a:tailEnd type="none" w="med" len="med"/>
                    </a:lnL>
                    <a:lnB w="12700" cap="flat" cmpd="sng" algn="ctr">
                      <a:solidFill>
                        <a:srgbClr val="CF152D"/>
                      </a:solidFill>
                      <a:prstDash val="solid"/>
                      <a:round/>
                      <a:headEnd type="none" w="med" len="med"/>
                      <a:tailEnd type="none" w="med" len="med"/>
                    </a:lnB>
                    <a:solidFill>
                      <a:srgbClr val="CF152D"/>
                    </a:solidFill>
                  </a:tcPr>
                </a:tc>
              </a:tr>
              <a:tr h="5752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For this report, show the input, how to process the data and prepare the report, output, Frequency</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rowSpan="6">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7879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Input: I-retail Sales IMEI, SO report sent by Ahmed Tarek, Monthly Route, ST Achievement sent by </a:t>
                      </a:r>
                      <a:r>
                        <a:rPr kumimoji="1" lang="en-US" altLang="zh-CN" sz="1100" kern="1200" baseline="0" dirty="0" err="1" smtClean="0">
                          <a:solidFill>
                            <a:srgbClr val="000000"/>
                          </a:solidFill>
                          <a:latin typeface="+mj-lt"/>
                          <a:ea typeface="Microsoft YaHei" panose="020B0503020204020204" pitchFamily="34" charset="-122"/>
                          <a:cs typeface="+mn-cs"/>
                        </a:rPr>
                        <a:t>Ebtsam</a:t>
                      </a:r>
                      <a:r>
                        <a:rPr kumimoji="1" lang="en-US" altLang="zh-CN" sz="1100" kern="1200" baseline="0" dirty="0" smtClean="0">
                          <a:solidFill>
                            <a:srgbClr val="000000"/>
                          </a:solidFill>
                          <a:latin typeface="+mj-lt"/>
                          <a:ea typeface="Microsoft YaHei" panose="020B0503020204020204" pitchFamily="34" charset="-122"/>
                          <a:cs typeface="+mn-cs"/>
                        </a:rPr>
                        <a:t>, PSI Data ST/SO</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Process: I calculate Data Sales IMEI and SO report and ST achievement and PSI Data ST/SO from Jan 2021 till now and make frequency table and bar chart with increasing or decreasing rate month over month</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Output: </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100" kern="1200" baseline="0" dirty="0" smtClean="0">
                          <a:solidFill>
                            <a:srgbClr val="000000"/>
                          </a:solidFill>
                          <a:latin typeface="+mj-lt"/>
                          <a:ea typeface="Microsoft YaHei" panose="020B0503020204020204" pitchFamily="34" charset="-122"/>
                          <a:cs typeface="+mn-cs"/>
                        </a:rPr>
                        <a:t>ST Achievement month over month for each category and ranking</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100" kern="1200" baseline="0" dirty="0" smtClean="0">
                          <a:solidFill>
                            <a:srgbClr val="000000"/>
                          </a:solidFill>
                          <a:latin typeface="+mj-lt"/>
                          <a:ea typeface="Microsoft YaHei" panose="020B0503020204020204" pitchFamily="34" charset="-122"/>
                          <a:cs typeface="+mn-cs"/>
                        </a:rPr>
                        <a:t>Store and </a:t>
                      </a:r>
                      <a:r>
                        <a:rPr kumimoji="1" lang="en-US" altLang="zh-CN" sz="1100" kern="1200" baseline="0" dirty="0" smtClean="0">
                          <a:solidFill>
                            <a:srgbClr val="000000"/>
                          </a:solidFill>
                          <a:latin typeface="+mn-lt"/>
                          <a:ea typeface="Microsoft YaHei" panose="020B0503020204020204" pitchFamily="34" charset="-122"/>
                          <a:cs typeface="+mn-cs"/>
                        </a:rPr>
                        <a:t>promoter </a:t>
                      </a:r>
                      <a:r>
                        <a:rPr kumimoji="1" lang="en-US" altLang="zh-CN" sz="1100" kern="1200" baseline="0" dirty="0" smtClean="0">
                          <a:solidFill>
                            <a:srgbClr val="000000"/>
                          </a:solidFill>
                          <a:latin typeface="+mj-lt"/>
                          <a:ea typeface="Microsoft YaHei" panose="020B0503020204020204" pitchFamily="34" charset="-122"/>
                          <a:cs typeface="+mn-cs"/>
                        </a:rPr>
                        <a:t>coverage month over month</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100" kern="1200" baseline="0" dirty="0" smtClean="0">
                          <a:solidFill>
                            <a:srgbClr val="000000"/>
                          </a:solidFill>
                          <a:latin typeface="+mj-lt"/>
                          <a:ea typeface="Microsoft YaHei" panose="020B0503020204020204" pitchFamily="34" charset="-122"/>
                          <a:cs typeface="+mn-cs"/>
                        </a:rPr>
                        <a:t>SO Achievement in each category (Smartphone – Tablet  - Wearables – Audio – PC - +8 – Total ) and ranking and growth Rate month over month</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100" kern="1200" baseline="0" dirty="0" smtClean="0">
                          <a:solidFill>
                            <a:srgbClr val="000000"/>
                          </a:solidFill>
                          <a:latin typeface="+mj-lt"/>
                          <a:ea typeface="Microsoft YaHei" panose="020B0503020204020204" pitchFamily="34" charset="-122"/>
                          <a:cs typeface="+mn-cs"/>
                        </a:rPr>
                        <a:t>Team management turnover resignation and Hiring Quantity (PR – FF – AM)</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100" kern="1200" baseline="0" dirty="0" smtClean="0">
                          <a:solidFill>
                            <a:srgbClr val="000000"/>
                          </a:solidFill>
                          <a:latin typeface="+mj-lt"/>
                          <a:ea typeface="Microsoft YaHei" panose="020B0503020204020204" pitchFamily="34" charset="-122"/>
                          <a:cs typeface="+mn-cs"/>
                        </a:rPr>
                        <a:t>PSI SO , ST For Area Alex And Behera by category Month over month and top dealer ST/SO</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100" kern="1200" baseline="0" dirty="0" smtClean="0">
                          <a:solidFill>
                            <a:srgbClr val="000000"/>
                          </a:solidFill>
                          <a:latin typeface="+mj-lt"/>
                          <a:ea typeface="Microsoft YaHei" panose="020B0503020204020204" pitchFamily="34" charset="-122"/>
                          <a:cs typeface="+mn-cs"/>
                        </a:rPr>
                        <a:t>Team achievement per total achievement Rate (less than 90% count ,etc.…) month over month</a:t>
                      </a:r>
                    </a:p>
                    <a:p>
                      <a:pPr marL="171450" marR="0" lvl="0" indent="-171450" algn="l" defTabSz="1187798"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1" lang="en-US" altLang="zh-CN" sz="1100" kern="1200" baseline="0" dirty="0" smtClean="0">
                          <a:solidFill>
                            <a:srgbClr val="000000"/>
                          </a:solidFill>
                          <a:latin typeface="+mj-lt"/>
                          <a:ea typeface="Microsoft YaHei" panose="020B0503020204020204" pitchFamily="34" charset="-122"/>
                          <a:cs typeface="+mn-cs"/>
                        </a:rPr>
                        <a:t>Team productivity (Average SO per promoter or FF)</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endParaRPr>
                    </a:p>
                  </a:txBody>
                  <a:tcPr/>
                </a:tc>
              </a:tr>
              <a:tr h="57283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Who are the users or readers of this report ?</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639377">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Users</a:t>
                      </a:r>
                      <a:r>
                        <a:rPr kumimoji="1" lang="en-US" altLang="zh-CN" sz="1200" kern="1200" baseline="0" dirty="0" smtClean="0">
                          <a:solidFill>
                            <a:srgbClr val="000000"/>
                          </a:solidFill>
                          <a:latin typeface="+mj-lt"/>
                          <a:ea typeface="Microsoft YaHei" panose="020B0503020204020204" pitchFamily="34" charset="-122"/>
                          <a:cs typeface="+mn-cs"/>
                        </a:rPr>
                        <a:t> or readers: Regional Manager and Area Manager</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5853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Based on the report, how to make the improvement plan follow up the implementation?</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r h="613201">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-for</a:t>
                      </a:r>
                      <a:r>
                        <a:rPr kumimoji="1" lang="en-US" altLang="zh-CN" sz="1200" kern="1200" baseline="0" dirty="0" smtClean="0">
                          <a:solidFill>
                            <a:srgbClr val="000000"/>
                          </a:solidFill>
                          <a:latin typeface="+mj-lt"/>
                          <a:ea typeface="Microsoft YaHei" panose="020B0503020204020204" pitchFamily="34" charset="-122"/>
                          <a:cs typeface="+mn-cs"/>
                        </a:rPr>
                        <a:t> now there is no improvement plan for this report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bl>
          </a:graphicData>
        </a:graphic>
      </p:graphicFrame>
      <p:graphicFrame>
        <p:nvGraphicFramePr>
          <p:cNvPr id="5" name="Object 4">
            <a:hlinkClick r:id="" action="ppaction://ole?verb=0"/>
          </p:cNvPr>
          <p:cNvGraphicFramePr>
            <a:graphicFrameLocks noChangeAspect="1"/>
          </p:cNvGraphicFramePr>
          <p:nvPr>
            <p:extLst>
              <p:ext uri="{D42A27DB-BD31-4B8C-83A1-F6EECF244321}">
                <p14:modId xmlns:p14="http://schemas.microsoft.com/office/powerpoint/2010/main" val="1289200319"/>
              </p:ext>
            </p:extLst>
          </p:nvPr>
        </p:nvGraphicFramePr>
        <p:xfrm>
          <a:off x="9905719" y="4749887"/>
          <a:ext cx="1888274" cy="806450"/>
        </p:xfrm>
        <a:graphic>
          <a:graphicData uri="http://schemas.openxmlformats.org/presentationml/2006/ole">
            <mc:AlternateContent xmlns:mc="http://schemas.openxmlformats.org/markup-compatibility/2006">
              <mc:Choice xmlns:v="urn:schemas-microsoft-com:vml" Requires="v">
                <p:oleObj spid="_x0000_s5170" name="Presentation" showAsIcon="1" r:id="rId3" imgW="914400" imgH="806400" progId="PowerPoint.Show.12">
                  <p:embed/>
                </p:oleObj>
              </mc:Choice>
              <mc:Fallback>
                <p:oleObj name="Presentation" showAsIcon="1" r:id="rId3" imgW="914400" imgH="806400" progId="PowerPoint.Show.12">
                  <p:embed/>
                  <p:pic>
                    <p:nvPicPr>
                      <p:cNvPr id="0" name=""/>
                      <p:cNvPicPr/>
                      <p:nvPr/>
                    </p:nvPicPr>
                    <p:blipFill>
                      <a:blip r:embed="rId4"/>
                      <a:stretch>
                        <a:fillRect/>
                      </a:stretch>
                    </p:blipFill>
                    <p:spPr>
                      <a:xfrm>
                        <a:off x="9905719" y="4749887"/>
                        <a:ext cx="1888274" cy="806450"/>
                      </a:xfrm>
                      <a:prstGeom prst="rect">
                        <a:avLst/>
                      </a:prstGeom>
                    </p:spPr>
                  </p:pic>
                </p:oleObj>
              </mc:Fallback>
            </mc:AlternateContent>
          </a:graphicData>
        </a:graphic>
      </p:graphicFrame>
    </p:spTree>
    <p:extLst>
      <p:ext uri="{BB962C8B-B14F-4D97-AF65-F5344CB8AC3E}">
        <p14:creationId xmlns:p14="http://schemas.microsoft.com/office/powerpoint/2010/main" val="21422694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Report</a:t>
            </a:r>
            <a:endParaRPr lang="en-US" b="1" dirty="0">
              <a:latin typeface="+mj-lt"/>
            </a:endParaRPr>
          </a:p>
        </p:txBody>
      </p:sp>
      <p:sp>
        <p:nvSpPr>
          <p:cNvPr id="3" name="Rectangle 2"/>
          <p:cNvSpPr/>
          <p:nvPr/>
        </p:nvSpPr>
        <p:spPr>
          <a:xfrm>
            <a:off x="3009580" y="1647976"/>
            <a:ext cx="7840276" cy="584775"/>
          </a:xfrm>
          <a:prstGeom prst="rect">
            <a:avLst/>
          </a:prstGeom>
        </p:spPr>
        <p:txBody>
          <a:bodyPr wrap="square">
            <a:spAutoFit/>
          </a:bodyPr>
          <a:lstStyle/>
          <a:p>
            <a:pPr algn="ctr"/>
            <a:r>
              <a:rPr lang="en-US" altLang="zh-CN" sz="1600" dirty="0" smtClean="0">
                <a:latin typeface="+mj-lt"/>
              </a:rPr>
              <a:t>“d</a:t>
            </a:r>
            <a:r>
              <a:rPr kumimoji="1" lang="en-US" altLang="zh-CN" sz="1600" dirty="0" smtClean="0">
                <a:solidFill>
                  <a:srgbClr val="000000"/>
                </a:solidFill>
                <a:latin typeface="+mj-lt"/>
                <a:ea typeface="Microsoft YaHei" panose="020B0503020204020204" pitchFamily="34" charset="-122"/>
              </a:rPr>
              <a:t>emonstrat</a:t>
            </a:r>
            <a:r>
              <a:rPr lang="en-US" altLang="zh-CN" sz="1600" dirty="0" smtClean="0">
                <a:latin typeface="+mj-lt"/>
              </a:rPr>
              <a:t>e </a:t>
            </a:r>
            <a:r>
              <a:rPr kumimoji="1" lang="en-US" altLang="zh-CN" sz="1600" dirty="0" smtClean="0">
                <a:solidFill>
                  <a:srgbClr val="000000"/>
                </a:solidFill>
                <a:latin typeface="+mj-lt"/>
                <a:ea typeface="Microsoft YaHei" panose="020B0503020204020204" pitchFamily="34" charset="-122"/>
              </a:rPr>
              <a:t>routine work report and show the input, how to process the data and prepare the report, output and readers demonstrate</a:t>
            </a:r>
            <a:r>
              <a:rPr lang="en-US" altLang="zh-CN" sz="1600" dirty="0" smtClean="0">
                <a:latin typeface="+mj-lt"/>
              </a:rPr>
              <a:t>”</a:t>
            </a:r>
            <a:endParaRPr lang="en-US" sz="1600" dirty="0">
              <a:latin typeface="+mj-lt"/>
            </a:endParaRPr>
          </a:p>
        </p:txBody>
      </p:sp>
      <p:graphicFrame>
        <p:nvGraphicFramePr>
          <p:cNvPr id="6" name="表格 5"/>
          <p:cNvGraphicFramePr>
            <a:graphicFrameLocks noGrp="1"/>
          </p:cNvGraphicFramePr>
          <p:nvPr>
            <p:extLst>
              <p:ext uri="{D42A27DB-BD31-4B8C-83A1-F6EECF244321}">
                <p14:modId xmlns:p14="http://schemas.microsoft.com/office/powerpoint/2010/main" val="62363689"/>
              </p:ext>
            </p:extLst>
          </p:nvPr>
        </p:nvGraphicFramePr>
        <p:xfrm>
          <a:off x="838200" y="2232751"/>
          <a:ext cx="10918028" cy="4770485"/>
        </p:xfrm>
        <a:graphic>
          <a:graphicData uri="http://schemas.openxmlformats.org/drawingml/2006/table">
            <a:tbl>
              <a:tblPr firstRow="1" bandRow="1">
                <a:tableStyleId>{72833802-FEF1-4C79-8D5D-14CF1EAF98D9}</a:tableStyleId>
              </a:tblPr>
              <a:tblGrid>
                <a:gridCol w="9066666"/>
                <a:gridCol w="1851362"/>
              </a:tblGrid>
              <a:tr h="53059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Report 5:</a:t>
                      </a:r>
                    </a:p>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baseline="0" dirty="0" smtClean="0">
                          <a:solidFill>
                            <a:schemeClr val="bg1"/>
                          </a:solidFill>
                          <a:latin typeface="+mj-lt"/>
                        </a:rPr>
                        <a:t> Deduction Days Report</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endParaRPr lang="zh-CN" altLang="en-US" sz="1800" dirty="0" smtClean="0">
                        <a:solidFill>
                          <a:schemeClr val="tx2"/>
                        </a:solidFill>
                        <a:latin typeface="+mj-lt"/>
                      </a:endParaRPr>
                    </a:p>
                  </a:txBody>
                  <a:tcPr anchor="ctr">
                    <a:lnL w="12700" cap="flat" cmpd="sng" algn="ctr">
                      <a:solidFill>
                        <a:srgbClr val="CF152D"/>
                      </a:solidFill>
                      <a:prstDash val="solid"/>
                      <a:round/>
                      <a:headEnd type="none" w="med" len="med"/>
                      <a:tailEnd type="none" w="med" len="med"/>
                    </a:lnL>
                    <a:lnB w="12700" cap="flat" cmpd="sng" algn="ctr">
                      <a:solidFill>
                        <a:srgbClr val="CF152D"/>
                      </a:solidFill>
                      <a:prstDash val="solid"/>
                      <a:round/>
                      <a:headEnd type="none" w="med" len="med"/>
                      <a:tailEnd type="none" w="med" len="med"/>
                    </a:lnB>
                    <a:solidFill>
                      <a:srgbClr val="CF152D"/>
                    </a:solidFill>
                  </a:tcPr>
                </a:tc>
              </a:tr>
              <a:tr h="5752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For this report, show the input, how to process the data and prepare the report, output, Frequency</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rowSpan="6">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7879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Input: attendance report sent from HR (Mostafa Ali)</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Process: add attendance report and calculate it with Huawei attendance regulation and add team manager for each promoter and check weather promoter is resigned or not and finalize report with pivot table showing every one in team have how many deduction days</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Output: Report content AM and team and deduction days over month</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endParaRPr>
                    </a:p>
                  </a:txBody>
                  <a:tcPr/>
                </a:tc>
              </a:tr>
              <a:tr h="57283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Who are the users or readers of this report ?</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639377">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Users</a:t>
                      </a:r>
                      <a:r>
                        <a:rPr kumimoji="1" lang="en-US" altLang="zh-CN" sz="1200" kern="1200" baseline="0" dirty="0" smtClean="0">
                          <a:solidFill>
                            <a:srgbClr val="000000"/>
                          </a:solidFill>
                          <a:latin typeface="+mj-lt"/>
                          <a:ea typeface="Microsoft YaHei" panose="020B0503020204020204" pitchFamily="34" charset="-122"/>
                          <a:cs typeface="+mn-cs"/>
                        </a:rPr>
                        <a:t> or readers: Regional manager and Area manager and Team member</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5853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Based on the report, how to make the improvement plan follow up the implementation?</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r h="87879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a:t>
                      </a:r>
                      <a:r>
                        <a:rPr kumimoji="1" lang="en-US" altLang="zh-CN" sz="1200" kern="1200" dirty="0" smtClean="0">
                          <a:solidFill>
                            <a:srgbClr val="000000"/>
                          </a:solidFill>
                          <a:latin typeface="+mn-lt"/>
                          <a:ea typeface="Microsoft YaHei" panose="020B0503020204020204" pitchFamily="34" charset="-122"/>
                          <a:cs typeface="+mn-cs"/>
                        </a:rPr>
                        <a:t>for</a:t>
                      </a:r>
                      <a:r>
                        <a:rPr kumimoji="1" lang="en-US" altLang="zh-CN" sz="1200" kern="1200" baseline="0" dirty="0" smtClean="0">
                          <a:solidFill>
                            <a:srgbClr val="000000"/>
                          </a:solidFill>
                          <a:latin typeface="+mn-lt"/>
                          <a:ea typeface="Microsoft YaHei" panose="020B0503020204020204" pitchFamily="34" charset="-122"/>
                          <a:cs typeface="+mn-cs"/>
                        </a:rPr>
                        <a:t> now there is no improvement plan for this report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bl>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685892392"/>
              </p:ext>
            </p:extLst>
          </p:nvPr>
        </p:nvGraphicFramePr>
        <p:xfrm>
          <a:off x="10392656" y="4174894"/>
          <a:ext cx="914400" cy="806450"/>
        </p:xfrm>
        <a:graphic>
          <a:graphicData uri="http://schemas.openxmlformats.org/presentationml/2006/ole">
            <mc:AlternateContent xmlns:mc="http://schemas.openxmlformats.org/markup-compatibility/2006">
              <mc:Choice xmlns:v="urn:schemas-microsoft-com:vml" Requires="v">
                <p:oleObj spid="_x0000_s6192" name="Worksheet" showAsIcon="1" r:id="rId3" imgW="914400" imgH="806400" progId="Excel.Sheet.12">
                  <p:embed/>
                </p:oleObj>
              </mc:Choice>
              <mc:Fallback>
                <p:oleObj name="Worksheet" showAsIcon="1" r:id="rId3" imgW="914400" imgH="806400" progId="Excel.Sheet.12">
                  <p:embed/>
                  <p:pic>
                    <p:nvPicPr>
                      <p:cNvPr id="0" name=""/>
                      <p:cNvPicPr/>
                      <p:nvPr/>
                    </p:nvPicPr>
                    <p:blipFill>
                      <a:blip r:embed="rId4"/>
                      <a:stretch>
                        <a:fillRect/>
                      </a:stretch>
                    </p:blipFill>
                    <p:spPr>
                      <a:xfrm>
                        <a:off x="10392656" y="4174894"/>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33915637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dirty="0"/>
              <a:t>Template Contains 3 Parts:                </a:t>
            </a:r>
            <a:endParaRPr lang="en-US" sz="4000" dirty="0"/>
          </a:p>
        </p:txBody>
      </p:sp>
      <p:sp>
        <p:nvSpPr>
          <p:cNvPr id="3" name="Content Placeholder 2"/>
          <p:cNvSpPr>
            <a:spLocks noGrp="1"/>
          </p:cNvSpPr>
          <p:nvPr>
            <p:ph idx="1"/>
          </p:nvPr>
        </p:nvSpPr>
        <p:spPr>
          <a:xfrm>
            <a:off x="838200" y="2198184"/>
            <a:ext cx="10515600" cy="5221606"/>
          </a:xfrm>
        </p:spPr>
        <p:txBody>
          <a:bodyPr>
            <a:normAutofit/>
          </a:bodyPr>
          <a:lstStyle/>
          <a:p>
            <a:pPr marL="514350" indent="-514350">
              <a:lnSpc>
                <a:spcPct val="150000"/>
              </a:lnSpc>
              <a:buFont typeface="+mj-lt"/>
              <a:buAutoNum type="arabicPeriod"/>
            </a:pPr>
            <a:r>
              <a:rPr lang="en-US" sz="3200" b="1" dirty="0"/>
              <a:t>Personal Profile</a:t>
            </a:r>
          </a:p>
          <a:p>
            <a:pPr marL="514350" indent="-514350">
              <a:lnSpc>
                <a:spcPct val="150000"/>
              </a:lnSpc>
              <a:buFont typeface="+mj-lt"/>
              <a:buAutoNum type="arabicPeriod"/>
            </a:pPr>
            <a:r>
              <a:rPr lang="en-US" sz="3200" b="1" dirty="0"/>
              <a:t>Position </a:t>
            </a:r>
            <a:r>
              <a:rPr lang="en-US" sz="3200" b="1" dirty="0" smtClean="0"/>
              <a:t>&amp; Ability </a:t>
            </a:r>
            <a:r>
              <a:rPr lang="en-US" sz="3200" b="1" dirty="0"/>
              <a:t>Certification</a:t>
            </a:r>
          </a:p>
          <a:p>
            <a:pPr marL="514350" indent="-514350">
              <a:lnSpc>
                <a:spcPct val="150000"/>
              </a:lnSpc>
              <a:buFont typeface="+mj-lt"/>
              <a:buAutoNum type="arabicPeriod"/>
            </a:pPr>
            <a:r>
              <a:rPr lang="en-US" sz="3200" b="1" dirty="0"/>
              <a:t>Future </a:t>
            </a:r>
            <a:r>
              <a:rPr lang="en-US" sz="3200" b="1" dirty="0" smtClean="0"/>
              <a:t>Plan</a:t>
            </a:r>
            <a:endParaRPr lang="en-US" sz="3200" b="1" dirty="0"/>
          </a:p>
        </p:txBody>
      </p:sp>
    </p:spTree>
    <p:extLst>
      <p:ext uri="{BB962C8B-B14F-4D97-AF65-F5344CB8AC3E}">
        <p14:creationId xmlns:p14="http://schemas.microsoft.com/office/powerpoint/2010/main" val="103865300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Report</a:t>
            </a:r>
            <a:endParaRPr lang="en-US" b="1" dirty="0">
              <a:latin typeface="+mj-lt"/>
            </a:endParaRPr>
          </a:p>
        </p:txBody>
      </p:sp>
      <p:sp>
        <p:nvSpPr>
          <p:cNvPr id="3" name="Rectangle 2"/>
          <p:cNvSpPr/>
          <p:nvPr/>
        </p:nvSpPr>
        <p:spPr>
          <a:xfrm>
            <a:off x="3009580" y="1647976"/>
            <a:ext cx="7840276" cy="584775"/>
          </a:xfrm>
          <a:prstGeom prst="rect">
            <a:avLst/>
          </a:prstGeom>
        </p:spPr>
        <p:txBody>
          <a:bodyPr wrap="square">
            <a:spAutoFit/>
          </a:bodyPr>
          <a:lstStyle/>
          <a:p>
            <a:pPr algn="ctr"/>
            <a:r>
              <a:rPr lang="en-US" altLang="zh-CN" sz="1600" dirty="0" smtClean="0">
                <a:latin typeface="+mj-lt"/>
              </a:rPr>
              <a:t>“d</a:t>
            </a:r>
            <a:r>
              <a:rPr kumimoji="1" lang="en-US" altLang="zh-CN" sz="1600" dirty="0" smtClean="0">
                <a:solidFill>
                  <a:srgbClr val="000000"/>
                </a:solidFill>
                <a:latin typeface="+mj-lt"/>
                <a:ea typeface="Microsoft YaHei" panose="020B0503020204020204" pitchFamily="34" charset="-122"/>
              </a:rPr>
              <a:t>emonstrat</a:t>
            </a:r>
            <a:r>
              <a:rPr lang="en-US" altLang="zh-CN" sz="1600" dirty="0" smtClean="0">
                <a:latin typeface="+mj-lt"/>
              </a:rPr>
              <a:t>e </a:t>
            </a:r>
            <a:r>
              <a:rPr kumimoji="1" lang="en-US" altLang="zh-CN" sz="1600" dirty="0" smtClean="0">
                <a:solidFill>
                  <a:srgbClr val="000000"/>
                </a:solidFill>
                <a:latin typeface="+mj-lt"/>
                <a:ea typeface="Microsoft YaHei" panose="020B0503020204020204" pitchFamily="34" charset="-122"/>
              </a:rPr>
              <a:t>routine work report and show the input, how to process the data and prepare the report, output and readers demonstrate</a:t>
            </a:r>
            <a:r>
              <a:rPr lang="en-US" altLang="zh-CN" sz="1600" dirty="0" smtClean="0">
                <a:latin typeface="+mj-lt"/>
              </a:rPr>
              <a:t>”</a:t>
            </a:r>
            <a:endParaRPr lang="en-US" sz="1600" dirty="0">
              <a:latin typeface="+mj-lt"/>
            </a:endParaRPr>
          </a:p>
        </p:txBody>
      </p:sp>
      <p:graphicFrame>
        <p:nvGraphicFramePr>
          <p:cNvPr id="6" name="表格 5"/>
          <p:cNvGraphicFramePr>
            <a:graphicFrameLocks noGrp="1"/>
          </p:cNvGraphicFramePr>
          <p:nvPr>
            <p:extLst>
              <p:ext uri="{D42A27DB-BD31-4B8C-83A1-F6EECF244321}">
                <p14:modId xmlns:p14="http://schemas.microsoft.com/office/powerpoint/2010/main" val="4070513534"/>
              </p:ext>
            </p:extLst>
          </p:nvPr>
        </p:nvGraphicFramePr>
        <p:xfrm>
          <a:off x="845634" y="2232751"/>
          <a:ext cx="10918028" cy="4770485"/>
        </p:xfrm>
        <a:graphic>
          <a:graphicData uri="http://schemas.openxmlformats.org/drawingml/2006/table">
            <a:tbl>
              <a:tblPr firstRow="1" bandRow="1">
                <a:tableStyleId>{72833802-FEF1-4C79-8D5D-14CF1EAF98D9}</a:tableStyleId>
              </a:tblPr>
              <a:tblGrid>
                <a:gridCol w="9066666"/>
                <a:gridCol w="1851362"/>
              </a:tblGrid>
              <a:tr h="53059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Report 6:</a:t>
                      </a:r>
                    </a:p>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baseline="0" dirty="0" smtClean="0">
                          <a:solidFill>
                            <a:schemeClr val="bg1"/>
                          </a:solidFill>
                          <a:latin typeface="+mj-lt"/>
                        </a:rPr>
                        <a:t> OR Stock Coverage and Sales Plan</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endParaRPr lang="zh-CN" altLang="en-US" sz="1800" dirty="0" smtClean="0">
                        <a:solidFill>
                          <a:schemeClr val="tx2"/>
                        </a:solidFill>
                        <a:latin typeface="+mj-lt"/>
                      </a:endParaRPr>
                    </a:p>
                  </a:txBody>
                  <a:tcPr anchor="ctr">
                    <a:lnL w="12700" cap="flat" cmpd="sng" algn="ctr">
                      <a:solidFill>
                        <a:srgbClr val="CF152D"/>
                      </a:solidFill>
                      <a:prstDash val="solid"/>
                      <a:round/>
                      <a:headEnd type="none" w="med" len="med"/>
                      <a:tailEnd type="none" w="med" len="med"/>
                    </a:lnL>
                    <a:lnB w="12700" cap="flat" cmpd="sng" algn="ctr">
                      <a:solidFill>
                        <a:srgbClr val="CF152D"/>
                      </a:solidFill>
                      <a:prstDash val="solid"/>
                      <a:round/>
                      <a:headEnd type="none" w="med" len="med"/>
                      <a:tailEnd type="none" w="med" len="med"/>
                    </a:lnB>
                    <a:solidFill>
                      <a:srgbClr val="CF152D"/>
                    </a:solidFill>
                  </a:tcPr>
                </a:tc>
              </a:tr>
              <a:tr h="5752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For this report, show the input, how to process the data and prepare the report, output, Frequency</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rowSpan="6">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7879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Input: Route , I-retail Stock and SO and target for OR stores </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Process: prepare updated route OR and calculate stock for each shop , and add SO target and MTD SO ach. </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output: Report Show stock shortage for each OR Shop and estimated sellout according to current stock and stock need to achieve the target</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err="1" smtClean="0">
                          <a:solidFill>
                            <a:srgbClr val="000000"/>
                          </a:solidFill>
                          <a:latin typeface="+mj-lt"/>
                          <a:ea typeface="Microsoft YaHei" panose="020B0503020204020204" pitchFamily="34" charset="-122"/>
                          <a:cs typeface="+mn-cs"/>
                        </a:rPr>
                        <a:t>Frequenty</a:t>
                      </a:r>
                      <a:r>
                        <a:rPr kumimoji="1" lang="en-US" altLang="zh-CN" sz="1100" kern="1200" baseline="0" dirty="0" smtClean="0">
                          <a:solidFill>
                            <a:srgbClr val="000000"/>
                          </a:solidFill>
                          <a:latin typeface="+mj-lt"/>
                          <a:ea typeface="Microsoft YaHei" panose="020B0503020204020204" pitchFamily="34" charset="-122"/>
                          <a:cs typeface="+mn-cs"/>
                        </a:rPr>
                        <a:t>: 2 times per week</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endParaRPr>
                    </a:p>
                  </a:txBody>
                  <a:tcPr/>
                </a:tc>
              </a:tr>
              <a:tr h="57283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Who are the users or readers of this report ?</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639377">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Users</a:t>
                      </a:r>
                      <a:r>
                        <a:rPr kumimoji="1" lang="en-US" altLang="zh-CN" sz="1200" kern="1200" baseline="0" dirty="0" smtClean="0">
                          <a:solidFill>
                            <a:srgbClr val="000000"/>
                          </a:solidFill>
                          <a:latin typeface="+mj-lt"/>
                          <a:ea typeface="Microsoft YaHei" panose="020B0503020204020204" pitchFamily="34" charset="-122"/>
                          <a:cs typeface="+mn-cs"/>
                        </a:rPr>
                        <a:t> or readers: Regional Manager , Area manager and KAM</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5853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Based on the report, how to make the improvement plan follow up the implementation?</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r h="878793">
                <a:tc>
                  <a:txBody>
                    <a:bodyPr/>
                    <a:lstStyle/>
                    <a:p>
                      <a:pPr algn="l" rtl="0" fontAlgn="b"/>
                      <a:r>
                        <a:rPr kumimoji="1" lang="en-US" altLang="zh-CN" sz="1200" kern="1200" dirty="0" smtClean="0">
                          <a:solidFill>
                            <a:srgbClr val="000000"/>
                          </a:solidFill>
                          <a:latin typeface="+mj-lt"/>
                          <a:ea typeface="Microsoft YaHei" panose="020B0503020204020204" pitchFamily="34" charset="-122"/>
                          <a:cs typeface="+mn-cs"/>
                        </a:rPr>
                        <a:t> -</a:t>
                      </a:r>
                      <a:r>
                        <a:rPr kumimoji="1" lang="en-US" altLang="zh-CN" sz="1200" kern="1200" dirty="0" smtClean="0">
                          <a:solidFill>
                            <a:srgbClr val="000000"/>
                          </a:solidFill>
                          <a:latin typeface="+mn-lt"/>
                          <a:ea typeface="Microsoft YaHei" panose="020B0503020204020204" pitchFamily="34" charset="-122"/>
                          <a:cs typeface="+mn-cs"/>
                        </a:rPr>
                        <a:t>for</a:t>
                      </a:r>
                      <a:r>
                        <a:rPr kumimoji="1" lang="en-US" altLang="zh-CN" sz="1200" kern="1200" baseline="0" dirty="0" smtClean="0">
                          <a:solidFill>
                            <a:srgbClr val="000000"/>
                          </a:solidFill>
                          <a:latin typeface="+mn-lt"/>
                          <a:ea typeface="Microsoft YaHei" panose="020B0503020204020204" pitchFamily="34" charset="-122"/>
                          <a:cs typeface="+mn-cs"/>
                        </a:rPr>
                        <a:t> now there is no improvement plan for this report</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bl>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2618589018"/>
              </p:ext>
            </p:extLst>
          </p:nvPr>
        </p:nvGraphicFramePr>
        <p:xfrm>
          <a:off x="10439400" y="4160026"/>
          <a:ext cx="914400" cy="806450"/>
        </p:xfrm>
        <a:graphic>
          <a:graphicData uri="http://schemas.openxmlformats.org/presentationml/2006/ole">
            <mc:AlternateContent xmlns:mc="http://schemas.openxmlformats.org/markup-compatibility/2006">
              <mc:Choice xmlns:v="urn:schemas-microsoft-com:vml" Requires="v">
                <p:oleObj spid="_x0000_s7218" name="Worksheet" showAsIcon="1" r:id="rId3" imgW="914400" imgH="806400" progId="Excel.Sheet.12">
                  <p:embed/>
                </p:oleObj>
              </mc:Choice>
              <mc:Fallback>
                <p:oleObj name="Worksheet" showAsIcon="1" r:id="rId3" imgW="914400" imgH="806400" progId="Excel.Sheet.12">
                  <p:embed/>
                  <p:pic>
                    <p:nvPicPr>
                      <p:cNvPr id="0" name=""/>
                      <p:cNvPicPr/>
                      <p:nvPr/>
                    </p:nvPicPr>
                    <p:blipFill>
                      <a:blip r:embed="rId4"/>
                      <a:stretch>
                        <a:fillRect/>
                      </a:stretch>
                    </p:blipFill>
                    <p:spPr>
                      <a:xfrm>
                        <a:off x="10439400" y="4160026"/>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23825898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Report</a:t>
            </a:r>
            <a:endParaRPr lang="en-US" b="1" dirty="0">
              <a:latin typeface="+mj-lt"/>
            </a:endParaRPr>
          </a:p>
        </p:txBody>
      </p:sp>
      <p:sp>
        <p:nvSpPr>
          <p:cNvPr id="3" name="Rectangle 2"/>
          <p:cNvSpPr/>
          <p:nvPr/>
        </p:nvSpPr>
        <p:spPr>
          <a:xfrm>
            <a:off x="3009580" y="1647976"/>
            <a:ext cx="7840276" cy="584775"/>
          </a:xfrm>
          <a:prstGeom prst="rect">
            <a:avLst/>
          </a:prstGeom>
        </p:spPr>
        <p:txBody>
          <a:bodyPr wrap="square">
            <a:spAutoFit/>
          </a:bodyPr>
          <a:lstStyle/>
          <a:p>
            <a:pPr algn="ctr"/>
            <a:r>
              <a:rPr lang="en-US" altLang="zh-CN" sz="1600" dirty="0" smtClean="0">
                <a:latin typeface="+mj-lt"/>
              </a:rPr>
              <a:t>“d</a:t>
            </a:r>
            <a:r>
              <a:rPr kumimoji="1" lang="en-US" altLang="zh-CN" sz="1600" dirty="0" smtClean="0">
                <a:solidFill>
                  <a:srgbClr val="000000"/>
                </a:solidFill>
                <a:latin typeface="+mj-lt"/>
                <a:ea typeface="Microsoft YaHei" panose="020B0503020204020204" pitchFamily="34" charset="-122"/>
              </a:rPr>
              <a:t>emonstrat</a:t>
            </a:r>
            <a:r>
              <a:rPr lang="en-US" altLang="zh-CN" sz="1600" dirty="0" smtClean="0">
                <a:latin typeface="+mj-lt"/>
              </a:rPr>
              <a:t>e </a:t>
            </a:r>
            <a:r>
              <a:rPr kumimoji="1" lang="en-US" altLang="zh-CN" sz="1600" dirty="0" smtClean="0">
                <a:solidFill>
                  <a:srgbClr val="000000"/>
                </a:solidFill>
                <a:latin typeface="+mj-lt"/>
                <a:ea typeface="Microsoft YaHei" panose="020B0503020204020204" pitchFamily="34" charset="-122"/>
              </a:rPr>
              <a:t>routine work report and show the input, how to process the data and prepare the report, output and readers demonstrate</a:t>
            </a:r>
            <a:r>
              <a:rPr lang="en-US" altLang="zh-CN" sz="1600" dirty="0" smtClean="0">
                <a:latin typeface="+mj-lt"/>
              </a:rPr>
              <a:t>”</a:t>
            </a:r>
            <a:endParaRPr lang="en-US" sz="1600" dirty="0">
              <a:latin typeface="+mj-lt"/>
            </a:endParaRPr>
          </a:p>
        </p:txBody>
      </p:sp>
      <p:graphicFrame>
        <p:nvGraphicFramePr>
          <p:cNvPr id="6" name="表格 5"/>
          <p:cNvGraphicFramePr>
            <a:graphicFrameLocks noGrp="1"/>
          </p:cNvGraphicFramePr>
          <p:nvPr>
            <p:extLst>
              <p:ext uri="{D42A27DB-BD31-4B8C-83A1-F6EECF244321}">
                <p14:modId xmlns:p14="http://schemas.microsoft.com/office/powerpoint/2010/main" val="2489934283"/>
              </p:ext>
            </p:extLst>
          </p:nvPr>
        </p:nvGraphicFramePr>
        <p:xfrm>
          <a:off x="845634" y="2232751"/>
          <a:ext cx="10918028" cy="4770485"/>
        </p:xfrm>
        <a:graphic>
          <a:graphicData uri="http://schemas.openxmlformats.org/drawingml/2006/table">
            <a:tbl>
              <a:tblPr firstRow="1" bandRow="1">
                <a:tableStyleId>{72833802-FEF1-4C79-8D5D-14CF1EAF98D9}</a:tableStyleId>
              </a:tblPr>
              <a:tblGrid>
                <a:gridCol w="9066666"/>
                <a:gridCol w="1851362"/>
              </a:tblGrid>
              <a:tr h="53059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Report 7:</a:t>
                      </a:r>
                    </a:p>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baseline="0" dirty="0" smtClean="0">
                          <a:solidFill>
                            <a:schemeClr val="bg1"/>
                          </a:solidFill>
                          <a:latin typeface="+mj-lt"/>
                        </a:rPr>
                        <a:t> Weekly </a:t>
                      </a:r>
                      <a:r>
                        <a:rPr lang="en-US" altLang="zh-CN" sz="1800" b="1" kern="1200" baseline="0" dirty="0" smtClean="0">
                          <a:solidFill>
                            <a:schemeClr val="bg1"/>
                          </a:solidFill>
                          <a:latin typeface="+mn-lt"/>
                          <a:ea typeface="+mn-ea"/>
                          <a:cs typeface="+mn-cs"/>
                        </a:rPr>
                        <a:t>SO Report </a:t>
                      </a:r>
                      <a:r>
                        <a:rPr lang="en-US" altLang="zh-CN" sz="1800" baseline="0" dirty="0" smtClean="0">
                          <a:solidFill>
                            <a:schemeClr val="bg1"/>
                          </a:solidFill>
                          <a:latin typeface="+mj-lt"/>
                        </a:rPr>
                        <a:t>EL-</a:t>
                      </a:r>
                      <a:r>
                        <a:rPr lang="en-US" altLang="zh-CN" sz="1800" baseline="0" dirty="0" err="1" smtClean="0">
                          <a:solidFill>
                            <a:schemeClr val="bg1"/>
                          </a:solidFill>
                          <a:latin typeface="+mj-lt"/>
                        </a:rPr>
                        <a:t>Shenawy</a:t>
                      </a:r>
                      <a:r>
                        <a:rPr lang="en-US" altLang="zh-CN" sz="1800" baseline="0" dirty="0" smtClean="0">
                          <a:solidFill>
                            <a:schemeClr val="bg1"/>
                          </a:solidFill>
                          <a:latin typeface="+mj-lt"/>
                        </a:rPr>
                        <a:t> Account</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endParaRPr lang="zh-CN" altLang="en-US" sz="1800" dirty="0" smtClean="0">
                        <a:solidFill>
                          <a:schemeClr val="tx2"/>
                        </a:solidFill>
                        <a:latin typeface="+mj-lt"/>
                      </a:endParaRPr>
                    </a:p>
                  </a:txBody>
                  <a:tcPr anchor="ctr">
                    <a:lnL w="12700" cap="flat" cmpd="sng" algn="ctr">
                      <a:solidFill>
                        <a:srgbClr val="CF152D"/>
                      </a:solidFill>
                      <a:prstDash val="solid"/>
                      <a:round/>
                      <a:headEnd type="none" w="med" len="med"/>
                      <a:tailEnd type="none" w="med" len="med"/>
                    </a:lnL>
                    <a:lnB w="12700" cap="flat" cmpd="sng" algn="ctr">
                      <a:solidFill>
                        <a:srgbClr val="CF152D"/>
                      </a:solidFill>
                      <a:prstDash val="solid"/>
                      <a:round/>
                      <a:headEnd type="none" w="med" len="med"/>
                      <a:tailEnd type="none" w="med" len="med"/>
                    </a:lnB>
                    <a:solidFill>
                      <a:srgbClr val="CF152D"/>
                    </a:solidFill>
                  </a:tcPr>
                </a:tc>
              </a:tr>
              <a:tr h="5752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For this report, show the input, how to process the data and prepare the report, output, Frequency</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rowSpan="6">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7879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Input: weekly sellout sent from Account EL-</a:t>
                      </a:r>
                      <a:r>
                        <a:rPr kumimoji="1" lang="en-US" altLang="zh-CN" sz="1100" kern="1200" baseline="0" dirty="0" err="1" smtClean="0">
                          <a:solidFill>
                            <a:srgbClr val="000000"/>
                          </a:solidFill>
                          <a:latin typeface="+mj-lt"/>
                          <a:ea typeface="Microsoft YaHei" panose="020B0503020204020204" pitchFamily="34" charset="-122"/>
                          <a:cs typeface="+mn-cs"/>
                        </a:rPr>
                        <a:t>Shenawy</a:t>
                      </a:r>
                      <a:endParaRPr kumimoji="1" lang="en-US" altLang="zh-CN" sz="1100" kern="1200" baseline="0" dirty="0" smtClean="0">
                        <a:solidFill>
                          <a:srgbClr val="000000"/>
                        </a:solidFill>
                        <a:latin typeface="+mj-lt"/>
                        <a:ea typeface="Microsoft YaHei" panose="020B0503020204020204" pitchFamily="34" charset="-122"/>
                        <a:cs typeface="+mn-cs"/>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Process: add el </a:t>
                      </a:r>
                      <a:r>
                        <a:rPr kumimoji="1" lang="en-US" altLang="zh-CN" sz="1100" kern="1200" baseline="0" dirty="0" err="1" smtClean="0">
                          <a:solidFill>
                            <a:srgbClr val="000000"/>
                          </a:solidFill>
                          <a:latin typeface="+mj-lt"/>
                          <a:ea typeface="Microsoft YaHei" panose="020B0503020204020204" pitchFamily="34" charset="-122"/>
                          <a:cs typeface="+mn-cs"/>
                        </a:rPr>
                        <a:t>shenawy</a:t>
                      </a:r>
                      <a:r>
                        <a:rPr kumimoji="1" lang="en-US" altLang="zh-CN" sz="1100" kern="1200" baseline="0" dirty="0" smtClean="0">
                          <a:solidFill>
                            <a:srgbClr val="000000"/>
                          </a:solidFill>
                          <a:latin typeface="+mj-lt"/>
                          <a:ea typeface="Microsoft YaHei" panose="020B0503020204020204" pitchFamily="34" charset="-122"/>
                          <a:cs typeface="+mn-cs"/>
                        </a:rPr>
                        <a:t> sellout Current week to pervious weeks and unified the products name and brand and category then revise all the report to be more accurate</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output: report show Huawei So between other competitors and market share in each category</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endParaRPr>
                    </a:p>
                  </a:txBody>
                  <a:tcPr/>
                </a:tc>
              </a:tr>
              <a:tr h="57283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Who are the users or readers of this report ?</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639377">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Users</a:t>
                      </a:r>
                      <a:r>
                        <a:rPr kumimoji="1" lang="en-US" altLang="zh-CN" sz="1200" kern="1200" baseline="0" dirty="0" smtClean="0">
                          <a:solidFill>
                            <a:srgbClr val="000000"/>
                          </a:solidFill>
                          <a:latin typeface="+mj-lt"/>
                          <a:ea typeface="Microsoft YaHei" panose="020B0503020204020204" pitchFamily="34" charset="-122"/>
                          <a:cs typeface="+mn-cs"/>
                        </a:rPr>
                        <a:t> or readers: Regional Managers</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5853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Based on the report, how to make the improvement plan follow up the implementation?</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r h="878793">
                <a:tc>
                  <a:txBody>
                    <a:bodyPr/>
                    <a:lstStyle/>
                    <a:p>
                      <a:pPr algn="l" rtl="0" fontAlgn="b"/>
                      <a:r>
                        <a:rPr kumimoji="1" lang="en-US" altLang="zh-CN" sz="1200" kern="1200" dirty="0" smtClean="0">
                          <a:solidFill>
                            <a:srgbClr val="000000"/>
                          </a:solidFill>
                          <a:latin typeface="+mj-lt"/>
                          <a:ea typeface="Microsoft YaHei" panose="020B0503020204020204" pitchFamily="34" charset="-122"/>
                          <a:cs typeface="+mn-cs"/>
                        </a:rPr>
                        <a:t> -</a:t>
                      </a:r>
                      <a:r>
                        <a:rPr kumimoji="1" lang="en-US" altLang="zh-CN" sz="1200" kern="1200" dirty="0" smtClean="0">
                          <a:solidFill>
                            <a:srgbClr val="000000"/>
                          </a:solidFill>
                          <a:latin typeface="+mn-lt"/>
                          <a:ea typeface="Microsoft YaHei" panose="020B0503020204020204" pitchFamily="34" charset="-122"/>
                          <a:cs typeface="+mn-cs"/>
                        </a:rPr>
                        <a:t>for</a:t>
                      </a:r>
                      <a:r>
                        <a:rPr kumimoji="1" lang="en-US" altLang="zh-CN" sz="1200" kern="1200" baseline="0" dirty="0" smtClean="0">
                          <a:solidFill>
                            <a:srgbClr val="000000"/>
                          </a:solidFill>
                          <a:latin typeface="+mn-lt"/>
                          <a:ea typeface="Microsoft YaHei" panose="020B0503020204020204" pitchFamily="34" charset="-122"/>
                          <a:cs typeface="+mn-cs"/>
                        </a:rPr>
                        <a:t> now there is no improvement plan for this report</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bl>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1423587594"/>
              </p:ext>
            </p:extLst>
          </p:nvPr>
        </p:nvGraphicFramePr>
        <p:xfrm>
          <a:off x="10433189" y="4160026"/>
          <a:ext cx="914400" cy="806450"/>
        </p:xfrm>
        <a:graphic>
          <a:graphicData uri="http://schemas.openxmlformats.org/presentationml/2006/ole">
            <mc:AlternateContent xmlns:mc="http://schemas.openxmlformats.org/markup-compatibility/2006">
              <mc:Choice xmlns:v="urn:schemas-microsoft-com:vml" Requires="v">
                <p:oleObj spid="_x0000_s10280" name="Worksheet" showAsIcon="1" r:id="rId3" imgW="914400" imgH="806400" progId="Excel.Sheet.12">
                  <p:embed/>
                </p:oleObj>
              </mc:Choice>
              <mc:Fallback>
                <p:oleObj name="Worksheet" showAsIcon="1" r:id="rId3" imgW="914400" imgH="806400" progId="Excel.Sheet.12">
                  <p:embed/>
                  <p:pic>
                    <p:nvPicPr>
                      <p:cNvPr id="0" name=""/>
                      <p:cNvPicPr/>
                      <p:nvPr/>
                    </p:nvPicPr>
                    <p:blipFill>
                      <a:blip r:embed="rId4"/>
                      <a:stretch>
                        <a:fillRect/>
                      </a:stretch>
                    </p:blipFill>
                    <p:spPr>
                      <a:xfrm>
                        <a:off x="10433189" y="4160026"/>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72810191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Report</a:t>
            </a:r>
            <a:endParaRPr lang="en-US" b="1" dirty="0">
              <a:latin typeface="+mj-lt"/>
            </a:endParaRPr>
          </a:p>
        </p:txBody>
      </p:sp>
      <p:sp>
        <p:nvSpPr>
          <p:cNvPr id="3" name="Rectangle 2"/>
          <p:cNvSpPr/>
          <p:nvPr/>
        </p:nvSpPr>
        <p:spPr>
          <a:xfrm>
            <a:off x="3009580" y="1647976"/>
            <a:ext cx="7840276" cy="584775"/>
          </a:xfrm>
          <a:prstGeom prst="rect">
            <a:avLst/>
          </a:prstGeom>
        </p:spPr>
        <p:txBody>
          <a:bodyPr wrap="square">
            <a:spAutoFit/>
          </a:bodyPr>
          <a:lstStyle/>
          <a:p>
            <a:pPr algn="ctr"/>
            <a:r>
              <a:rPr lang="en-US" altLang="zh-CN" sz="1600" dirty="0" smtClean="0">
                <a:latin typeface="+mj-lt"/>
              </a:rPr>
              <a:t>“d</a:t>
            </a:r>
            <a:r>
              <a:rPr kumimoji="1" lang="en-US" altLang="zh-CN" sz="1600" dirty="0" smtClean="0">
                <a:solidFill>
                  <a:srgbClr val="000000"/>
                </a:solidFill>
                <a:latin typeface="+mj-lt"/>
                <a:ea typeface="Microsoft YaHei" panose="020B0503020204020204" pitchFamily="34" charset="-122"/>
              </a:rPr>
              <a:t>emonstrat</a:t>
            </a:r>
            <a:r>
              <a:rPr lang="en-US" altLang="zh-CN" sz="1600" dirty="0" smtClean="0">
                <a:latin typeface="+mj-lt"/>
              </a:rPr>
              <a:t>e </a:t>
            </a:r>
            <a:r>
              <a:rPr kumimoji="1" lang="en-US" altLang="zh-CN" sz="1600" dirty="0" smtClean="0">
                <a:solidFill>
                  <a:srgbClr val="000000"/>
                </a:solidFill>
                <a:latin typeface="+mj-lt"/>
                <a:ea typeface="Microsoft YaHei" panose="020B0503020204020204" pitchFamily="34" charset="-122"/>
              </a:rPr>
              <a:t>routine work report and show the input, how to process the data and prepare the report, output and readers demonstrate</a:t>
            </a:r>
            <a:r>
              <a:rPr lang="en-US" altLang="zh-CN" sz="1600" dirty="0" smtClean="0">
                <a:latin typeface="+mj-lt"/>
              </a:rPr>
              <a:t>”</a:t>
            </a:r>
            <a:endParaRPr lang="en-US" sz="1600" dirty="0">
              <a:latin typeface="+mj-lt"/>
            </a:endParaRPr>
          </a:p>
        </p:txBody>
      </p:sp>
      <p:graphicFrame>
        <p:nvGraphicFramePr>
          <p:cNvPr id="6" name="表格 5"/>
          <p:cNvGraphicFramePr>
            <a:graphicFrameLocks noGrp="1"/>
          </p:cNvGraphicFramePr>
          <p:nvPr>
            <p:extLst>
              <p:ext uri="{D42A27DB-BD31-4B8C-83A1-F6EECF244321}">
                <p14:modId xmlns:p14="http://schemas.microsoft.com/office/powerpoint/2010/main" val="2838144599"/>
              </p:ext>
            </p:extLst>
          </p:nvPr>
        </p:nvGraphicFramePr>
        <p:xfrm>
          <a:off x="845634" y="2232751"/>
          <a:ext cx="10918028" cy="4770485"/>
        </p:xfrm>
        <a:graphic>
          <a:graphicData uri="http://schemas.openxmlformats.org/drawingml/2006/table">
            <a:tbl>
              <a:tblPr firstRow="1" bandRow="1">
                <a:tableStyleId>{72833802-FEF1-4C79-8D5D-14CF1EAF98D9}</a:tableStyleId>
              </a:tblPr>
              <a:tblGrid>
                <a:gridCol w="9066666"/>
                <a:gridCol w="1851362"/>
              </a:tblGrid>
              <a:tr h="53059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Report 8:</a:t>
                      </a:r>
                      <a:r>
                        <a:rPr lang="en-US" altLang="zh-CN" sz="1800" baseline="0" dirty="0" smtClean="0">
                          <a:solidFill>
                            <a:schemeClr val="bg1"/>
                          </a:solidFill>
                          <a:latin typeface="+mj-lt"/>
                        </a:rPr>
                        <a:t> </a:t>
                      </a:r>
                    </a:p>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b="1" kern="1200" baseline="0" dirty="0" smtClean="0">
                          <a:solidFill>
                            <a:schemeClr val="bg1"/>
                          </a:solidFill>
                          <a:latin typeface="+mn-lt"/>
                          <a:ea typeface="+mn-ea"/>
                          <a:cs typeface="+mn-cs"/>
                        </a:rPr>
                        <a:t>Weekly SO Report </a:t>
                      </a:r>
                      <a:r>
                        <a:rPr lang="en-US" altLang="zh-CN" sz="1800" baseline="0" dirty="0" smtClean="0">
                          <a:solidFill>
                            <a:schemeClr val="bg1"/>
                          </a:solidFill>
                          <a:latin typeface="+mj-lt"/>
                        </a:rPr>
                        <a:t>El </a:t>
                      </a:r>
                      <a:r>
                        <a:rPr lang="en-US" altLang="zh-CN" sz="1800" baseline="0" dirty="0" err="1" smtClean="0">
                          <a:solidFill>
                            <a:schemeClr val="bg1"/>
                          </a:solidFill>
                          <a:latin typeface="+mj-lt"/>
                        </a:rPr>
                        <a:t>Ghazawy</a:t>
                      </a:r>
                      <a:r>
                        <a:rPr lang="en-US" altLang="zh-CN" sz="1800" baseline="0" dirty="0" smtClean="0">
                          <a:solidFill>
                            <a:schemeClr val="bg1"/>
                          </a:solidFill>
                          <a:latin typeface="+mj-lt"/>
                        </a:rPr>
                        <a:t> Account</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endParaRPr lang="zh-CN" altLang="en-US" sz="1800" dirty="0" smtClean="0">
                        <a:solidFill>
                          <a:schemeClr val="tx2"/>
                        </a:solidFill>
                        <a:latin typeface="+mj-lt"/>
                      </a:endParaRPr>
                    </a:p>
                  </a:txBody>
                  <a:tcPr anchor="ctr">
                    <a:lnL w="12700" cap="flat" cmpd="sng" algn="ctr">
                      <a:solidFill>
                        <a:srgbClr val="CF152D"/>
                      </a:solidFill>
                      <a:prstDash val="solid"/>
                      <a:round/>
                      <a:headEnd type="none" w="med" len="med"/>
                      <a:tailEnd type="none" w="med" len="med"/>
                    </a:lnL>
                    <a:lnB w="12700" cap="flat" cmpd="sng" algn="ctr">
                      <a:solidFill>
                        <a:srgbClr val="CF152D"/>
                      </a:solidFill>
                      <a:prstDash val="solid"/>
                      <a:round/>
                      <a:headEnd type="none" w="med" len="med"/>
                      <a:tailEnd type="none" w="med" len="med"/>
                    </a:lnB>
                    <a:solidFill>
                      <a:srgbClr val="CF152D"/>
                    </a:solidFill>
                  </a:tcPr>
                </a:tc>
              </a:tr>
              <a:tr h="5752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For this report, show the input, how to process the data and prepare the report, output, Frequency</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rowSpan="6">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7879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Input: weekly sellout sent from Account EL </a:t>
                      </a:r>
                      <a:r>
                        <a:rPr kumimoji="1" lang="en-US" altLang="zh-CN" sz="1100" kern="1200" baseline="0" dirty="0" err="1" smtClean="0">
                          <a:solidFill>
                            <a:srgbClr val="000000"/>
                          </a:solidFill>
                          <a:latin typeface="+mj-lt"/>
                          <a:ea typeface="Microsoft YaHei" panose="020B0503020204020204" pitchFamily="34" charset="-122"/>
                          <a:cs typeface="+mn-cs"/>
                        </a:rPr>
                        <a:t>Ghazawy</a:t>
                      </a:r>
                      <a:endParaRPr kumimoji="1" lang="en-US" altLang="zh-CN" sz="1100" kern="1200" baseline="0" dirty="0" smtClean="0">
                        <a:solidFill>
                          <a:srgbClr val="000000"/>
                        </a:solidFill>
                        <a:latin typeface="+mj-lt"/>
                        <a:ea typeface="Microsoft YaHei" panose="020B0503020204020204" pitchFamily="34" charset="-122"/>
                        <a:cs typeface="+mn-cs"/>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Process: add El </a:t>
                      </a:r>
                      <a:r>
                        <a:rPr kumimoji="1" lang="en-US" altLang="zh-CN" sz="1100" kern="1200" baseline="0" dirty="0" err="1" smtClean="0">
                          <a:solidFill>
                            <a:srgbClr val="000000"/>
                          </a:solidFill>
                          <a:latin typeface="+mj-lt"/>
                          <a:ea typeface="Microsoft YaHei" panose="020B0503020204020204" pitchFamily="34" charset="-122"/>
                          <a:cs typeface="+mn-cs"/>
                        </a:rPr>
                        <a:t>Ghazawy</a:t>
                      </a:r>
                      <a:r>
                        <a:rPr kumimoji="1" lang="en-US" altLang="zh-CN" sz="1100" kern="1200" baseline="0" dirty="0" smtClean="0">
                          <a:solidFill>
                            <a:srgbClr val="000000"/>
                          </a:solidFill>
                          <a:latin typeface="+mj-lt"/>
                          <a:ea typeface="Microsoft YaHei" panose="020B0503020204020204" pitchFamily="34" charset="-122"/>
                          <a:cs typeface="+mn-cs"/>
                        </a:rPr>
                        <a:t> sellout Current week to pervious weeks and unified the products name and category</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100" kern="1200" baseline="0" dirty="0" smtClean="0">
                          <a:solidFill>
                            <a:srgbClr val="000000"/>
                          </a:solidFill>
                          <a:latin typeface="+mj-lt"/>
                          <a:ea typeface="Microsoft YaHei" panose="020B0503020204020204" pitchFamily="34" charset="-122"/>
                          <a:cs typeface="+mn-cs"/>
                        </a:rPr>
                        <a:t>output: report show Huawei So between other competitors and market share in each category</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endParaRPr>
                    </a:p>
                  </a:txBody>
                  <a:tcPr/>
                </a:tc>
              </a:tr>
              <a:tr h="57283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Who are the users or readers of this report ?</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639377">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Users</a:t>
                      </a:r>
                      <a:r>
                        <a:rPr kumimoji="1" lang="en-US" altLang="zh-CN" sz="1200" kern="1200" baseline="0" dirty="0" smtClean="0">
                          <a:solidFill>
                            <a:srgbClr val="000000"/>
                          </a:solidFill>
                          <a:latin typeface="+mj-lt"/>
                          <a:ea typeface="Microsoft YaHei" panose="020B0503020204020204" pitchFamily="34" charset="-122"/>
                          <a:cs typeface="+mn-cs"/>
                        </a:rPr>
                        <a:t> or readers: Regional Managers</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kumimoji="1" lang="en-US" altLang="zh-CN" sz="1200" kern="1200" dirty="0" smtClean="0">
                        <a:solidFill>
                          <a:srgbClr val="000000"/>
                        </a:solidFill>
                        <a:latin typeface="Microsoft YaHei" panose="020B0503020204020204" pitchFamily="34" charset="-122"/>
                        <a:ea typeface="Microsoft YaHei" panose="020B0503020204020204" pitchFamily="34" charset="-122"/>
                        <a:cs typeface="+mn-cs"/>
                      </a:endParaRPr>
                    </a:p>
                  </a:txBody>
                  <a:tcPr/>
                </a:tc>
              </a:tr>
              <a:tr h="5853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Based on the report, how to make the improvement plan follow up the implementation?</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r h="878793">
                <a:tc>
                  <a:txBody>
                    <a:bodyPr/>
                    <a:lstStyle/>
                    <a:p>
                      <a:pPr algn="l" rtl="0" fontAlgn="b"/>
                      <a:r>
                        <a:rPr kumimoji="1" lang="en-US" altLang="zh-CN" sz="1200" kern="1200" dirty="0" smtClean="0">
                          <a:solidFill>
                            <a:srgbClr val="000000"/>
                          </a:solidFill>
                          <a:latin typeface="+mj-lt"/>
                          <a:ea typeface="Microsoft YaHei" panose="020B0503020204020204" pitchFamily="34" charset="-122"/>
                          <a:cs typeface="+mn-cs"/>
                        </a:rPr>
                        <a:t> -</a:t>
                      </a:r>
                      <a:r>
                        <a:rPr kumimoji="1" lang="en-US" altLang="zh-CN" sz="1200" kern="1200" dirty="0" smtClean="0">
                          <a:solidFill>
                            <a:srgbClr val="000000"/>
                          </a:solidFill>
                          <a:latin typeface="+mn-lt"/>
                          <a:ea typeface="Microsoft YaHei" panose="020B0503020204020204" pitchFamily="34" charset="-122"/>
                          <a:cs typeface="+mn-cs"/>
                        </a:rPr>
                        <a:t>for</a:t>
                      </a:r>
                      <a:r>
                        <a:rPr kumimoji="1" lang="en-US" altLang="zh-CN" sz="1200" kern="1200" baseline="0" dirty="0" smtClean="0">
                          <a:solidFill>
                            <a:srgbClr val="000000"/>
                          </a:solidFill>
                          <a:latin typeface="+mn-lt"/>
                          <a:ea typeface="Microsoft YaHei" panose="020B0503020204020204" pitchFamily="34" charset="-122"/>
                          <a:cs typeface="+mn-cs"/>
                        </a:rPr>
                        <a:t> now there is no improvement plan for this report</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vMerge="1">
                  <a:txBody>
                    <a:bodyPr/>
                    <a:lstStyle/>
                    <a:p>
                      <a:pPr algn="l" fontAlgn="b"/>
                      <a:endParaRPr kumimoji="1" lang="en-US" sz="1200" kern="1200" dirty="0">
                        <a:solidFill>
                          <a:srgbClr val="000000"/>
                        </a:solidFill>
                        <a:latin typeface="Microsoft YaHei" panose="020B0503020204020204" pitchFamily="34" charset="-122"/>
                        <a:ea typeface="Microsoft YaHei" panose="020B0503020204020204" pitchFamily="34" charset="-122"/>
                        <a:cs typeface="+mn-cs"/>
                      </a:endParaRPr>
                    </a:p>
                  </a:txBody>
                  <a:tcPr marL="6350" marR="6350" marT="6350" marB="0" anchor="b"/>
                </a:tc>
              </a:tr>
            </a:tbl>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2079830161"/>
              </p:ext>
            </p:extLst>
          </p:nvPr>
        </p:nvGraphicFramePr>
        <p:xfrm>
          <a:off x="10392656" y="4563251"/>
          <a:ext cx="914400" cy="806450"/>
        </p:xfrm>
        <a:graphic>
          <a:graphicData uri="http://schemas.openxmlformats.org/presentationml/2006/ole">
            <mc:AlternateContent xmlns:mc="http://schemas.openxmlformats.org/markup-compatibility/2006">
              <mc:Choice xmlns:v="urn:schemas-microsoft-com:vml" Requires="v">
                <p:oleObj spid="_x0000_s11302" name="Worksheet" showAsIcon="1" r:id="rId3" imgW="914400" imgH="806400" progId="Excel.Sheet.12">
                  <p:embed/>
                </p:oleObj>
              </mc:Choice>
              <mc:Fallback>
                <p:oleObj name="Worksheet" showAsIcon="1" r:id="rId3" imgW="914400" imgH="806400" progId="Excel.Sheet.12">
                  <p:embed/>
                  <p:pic>
                    <p:nvPicPr>
                      <p:cNvPr id="0" name=""/>
                      <p:cNvPicPr/>
                      <p:nvPr/>
                    </p:nvPicPr>
                    <p:blipFill>
                      <a:blip r:embed="rId4"/>
                      <a:stretch>
                        <a:fillRect/>
                      </a:stretch>
                    </p:blipFill>
                    <p:spPr>
                      <a:xfrm>
                        <a:off x="10392656" y="4563251"/>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425250916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725152"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Key Project</a:t>
            </a:r>
            <a:endParaRPr lang="en-US" b="1" dirty="0">
              <a:latin typeface="+mj-lt"/>
            </a:endParaRPr>
          </a:p>
        </p:txBody>
      </p:sp>
      <p:sp>
        <p:nvSpPr>
          <p:cNvPr id="3" name="Rectangle 2"/>
          <p:cNvSpPr/>
          <p:nvPr/>
        </p:nvSpPr>
        <p:spPr>
          <a:xfrm>
            <a:off x="3009580" y="1647976"/>
            <a:ext cx="7840276" cy="338554"/>
          </a:xfrm>
          <a:prstGeom prst="rect">
            <a:avLst/>
          </a:prstGeom>
        </p:spPr>
        <p:txBody>
          <a:bodyPr wrap="square">
            <a:spAutoFit/>
          </a:bodyPr>
          <a:lstStyle/>
          <a:p>
            <a:r>
              <a:rPr lang="en-US" altLang="zh-CN" sz="1600" dirty="0" smtClean="0">
                <a:latin typeface="+mj-lt"/>
              </a:rPr>
              <a:t>“List the Project you have attended in 2021”</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3879927167"/>
              </p:ext>
            </p:extLst>
          </p:nvPr>
        </p:nvGraphicFramePr>
        <p:xfrm>
          <a:off x="824286" y="2384657"/>
          <a:ext cx="10543429" cy="4912221"/>
        </p:xfrm>
        <a:graphic>
          <a:graphicData uri="http://schemas.openxmlformats.org/drawingml/2006/table">
            <a:tbl>
              <a:tblPr firstRow="1" bandRow="1">
                <a:tableStyleId>{72833802-FEF1-4C79-8D5D-14CF1EAF98D9}</a:tableStyleId>
              </a:tblPr>
              <a:tblGrid>
                <a:gridCol w="10543429"/>
              </a:tblGrid>
              <a:tr h="378340">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Key Project</a:t>
                      </a:r>
                      <a:r>
                        <a:rPr lang="en-US" altLang="zh-CN" sz="1800" baseline="0" dirty="0" smtClean="0">
                          <a:solidFill>
                            <a:schemeClr val="bg1"/>
                          </a:solidFill>
                          <a:latin typeface="+mj-lt"/>
                        </a:rPr>
                        <a:t> 1</a:t>
                      </a:r>
                      <a:r>
                        <a:rPr lang="en-US" altLang="zh-CN" sz="1800" dirty="0" smtClean="0">
                          <a:solidFill>
                            <a:schemeClr val="bg1"/>
                          </a:solidFill>
                          <a:latin typeface="+mj-lt"/>
                        </a:rPr>
                        <a:t>:</a:t>
                      </a:r>
                      <a:r>
                        <a:rPr lang="en-US" altLang="zh-CN" sz="1800" baseline="0" dirty="0" smtClean="0">
                          <a:solidFill>
                            <a:schemeClr val="bg1"/>
                          </a:solidFill>
                          <a:latin typeface="+mj-lt"/>
                        </a:rPr>
                        <a:t> Dec 2020 mapping </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97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j-lt"/>
                          <a:ea typeface="+mn-ea"/>
                          <a:cs typeface="+mn-cs"/>
                        </a:rPr>
                        <a:t>Introduction of this project, explain the time and duration, and the aim and achievement</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229606">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Time:</a:t>
                      </a:r>
                      <a:r>
                        <a:rPr lang="en-US" altLang="zh-CN" sz="1200" baseline="0" dirty="0" smtClean="0">
                          <a:solidFill>
                            <a:schemeClr val="tx1"/>
                          </a:solidFill>
                          <a:latin typeface="+mj-lt"/>
                        </a:rPr>
                        <a:t> 21-01-2022</a:t>
                      </a:r>
                      <a:endParaRPr lang="en-US" altLang="zh-CN" sz="12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Duration: 1 month</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Aim: </a:t>
                      </a:r>
                      <a:r>
                        <a:rPr lang="en-US" altLang="zh-CN" sz="1200" kern="1200" dirty="0" smtClean="0">
                          <a:solidFill>
                            <a:schemeClr val="tx1"/>
                          </a:solidFill>
                          <a:latin typeface="+mn-lt"/>
                          <a:ea typeface="+mn-ea"/>
                          <a:cs typeface="+mn-cs"/>
                        </a:rPr>
                        <a:t>use this data mapping</a:t>
                      </a:r>
                      <a:r>
                        <a:rPr lang="en-US" altLang="zh-CN" sz="1200" kern="1200" baseline="0" dirty="0" smtClean="0">
                          <a:solidFill>
                            <a:schemeClr val="tx1"/>
                          </a:solidFill>
                          <a:latin typeface="+mn-lt"/>
                          <a:ea typeface="+mn-ea"/>
                          <a:cs typeface="+mn-cs"/>
                        </a:rPr>
                        <a:t> to defined for best stores CAPA and PC and +8 CAPA and made promoter position according to this Data </a:t>
                      </a:r>
                      <a:endParaRPr lang="en-US" altLang="zh-CN" sz="12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Achievement: </a:t>
                      </a:r>
                      <a:r>
                        <a:rPr lang="en-US" altLang="zh-CN" sz="1200" kern="1200" dirty="0" smtClean="0">
                          <a:solidFill>
                            <a:schemeClr val="tx1"/>
                          </a:solidFill>
                          <a:latin typeface="+mn-lt"/>
                          <a:ea typeface="+mn-ea"/>
                          <a:cs typeface="+mn-cs"/>
                        </a:rPr>
                        <a:t>Collect Data mapping for Dec-2020</a:t>
                      </a:r>
                      <a:r>
                        <a:rPr lang="en-US" altLang="zh-CN" sz="1200" kern="1200" baseline="0" dirty="0" smtClean="0">
                          <a:solidFill>
                            <a:schemeClr val="tx1"/>
                          </a:solidFill>
                          <a:latin typeface="+mn-lt"/>
                          <a:ea typeface="+mn-ea"/>
                          <a:cs typeface="+mn-cs"/>
                        </a:rPr>
                        <a:t> for smartphone and PC and +8 and Alexandria Region was the best Region who get most accurate Data for this mapping </a:t>
                      </a:r>
                      <a:endParaRPr lang="en-US" altLang="zh-CN" sz="12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8461">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j-lt"/>
                          <a:ea typeface="+mn-ea"/>
                          <a:cs typeface="+mn-cs"/>
                        </a:rPr>
                        <a:t>Explain your role in this project and your individual contribution (not teamwork contribution)</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220845">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j-lt"/>
                          <a:ea typeface="+mn-ea"/>
                          <a:cs typeface="+mn-cs"/>
                        </a:rPr>
                        <a:t>Role:</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j-lt"/>
                          <a:ea typeface="+mn-ea"/>
                          <a:cs typeface="+mn-cs"/>
                        </a:rPr>
                        <a:t>Individual contribution:</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a:t>
                      </a:r>
                      <a:r>
                        <a:rPr lang="en-US" altLang="zh-CN" sz="1200" kern="1200" dirty="0" smtClean="0">
                          <a:solidFill>
                            <a:schemeClr val="tx1"/>
                          </a:solidFill>
                          <a:latin typeface="+mn-lt"/>
                          <a:ea typeface="+mn-ea"/>
                          <a:cs typeface="+mn-cs"/>
                        </a:rPr>
                        <a:t>collect</a:t>
                      </a:r>
                      <a:r>
                        <a:rPr lang="en-US" altLang="zh-CN" sz="1200" kern="1200" baseline="0" dirty="0" smtClean="0">
                          <a:solidFill>
                            <a:schemeClr val="tx1"/>
                          </a:solidFill>
                          <a:latin typeface="+mn-lt"/>
                          <a:ea typeface="+mn-ea"/>
                          <a:cs typeface="+mn-cs"/>
                        </a:rPr>
                        <a:t> data from area manager and mention for the store didn’t upload mapping </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a:t>
                      </a:r>
                      <a:r>
                        <a:rPr lang="en-US" altLang="zh-CN" sz="1200" kern="1200" baseline="0" dirty="0" smtClean="0">
                          <a:solidFill>
                            <a:schemeClr val="tx1"/>
                          </a:solidFill>
                          <a:latin typeface="+mn-lt"/>
                          <a:ea typeface="+mn-ea"/>
                          <a:cs typeface="+mn-cs"/>
                        </a:rPr>
                        <a:t>verified Data from </a:t>
                      </a:r>
                      <a:r>
                        <a:rPr lang="en-US" altLang="zh-CN" sz="1200" kern="1200" baseline="0" dirty="0" err="1" smtClean="0">
                          <a:solidFill>
                            <a:schemeClr val="tx1"/>
                          </a:solidFill>
                          <a:latin typeface="+mn-lt"/>
                          <a:ea typeface="+mn-ea"/>
                          <a:cs typeface="+mn-cs"/>
                        </a:rPr>
                        <a:t>i</a:t>
                      </a:r>
                      <a:r>
                        <a:rPr lang="en-US" altLang="zh-CN" sz="1200" kern="1200" baseline="0" dirty="0" smtClean="0">
                          <a:solidFill>
                            <a:schemeClr val="tx1"/>
                          </a:solidFill>
                          <a:latin typeface="+mn-lt"/>
                          <a:ea typeface="+mn-ea"/>
                          <a:cs typeface="+mn-cs"/>
                        </a:rPr>
                        <a:t>-retail CAPA and competing and Sellout and pointed for illogic data and send it back to area manager</a:t>
                      </a:r>
                      <a:endParaRPr lang="en-US" altLang="zh-CN" sz="1200" kern="1200" dirty="0" smtClean="0">
                        <a:solidFill>
                          <a:schemeClr val="tx1"/>
                        </a:solidFill>
                        <a:latin typeface="+mj-lt"/>
                        <a:ea typeface="+mn-ea"/>
                        <a:cs typeface="+mn-cs"/>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a:t>
                      </a:r>
                      <a:r>
                        <a:rPr lang="en-US" altLang="zh-CN" sz="1200" kern="1200" baseline="0" dirty="0" smtClean="0">
                          <a:solidFill>
                            <a:schemeClr val="tx1"/>
                          </a:solidFill>
                          <a:latin typeface="+mn-lt"/>
                          <a:ea typeface="+mn-ea"/>
                          <a:cs typeface="+mn-cs"/>
                        </a:rPr>
                        <a:t>after collecting most accurate Data I made summary of Brand share in Store type (IR and OR ) </a:t>
                      </a: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7385">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j-lt"/>
                          <a:ea typeface="+mn-ea"/>
                          <a:cs typeface="+mn-cs"/>
                        </a:rPr>
                        <a:t>  What did you learn from the project ?</a:t>
                      </a:r>
                      <a:endParaRPr lang="en-US" sz="1200" kern="1200" dirty="0">
                        <a:solidFill>
                          <a:schemeClr val="tx1"/>
                        </a:solidFill>
                        <a:latin typeface="+mj-lt"/>
                        <a:ea typeface="+mn-ea"/>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57834">
                <a:tc>
                  <a:txBody>
                    <a:bodyPr/>
                    <a:lstStyle/>
                    <a:p>
                      <a:pPr marL="115887"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n-lt"/>
                          <a:ea typeface="+mn-ea"/>
                          <a:cs typeface="+mn-cs"/>
                        </a:rPr>
                        <a:t>I was</a:t>
                      </a:r>
                      <a:r>
                        <a:rPr lang="en-US" altLang="zh-CN" sz="1200" kern="1200" baseline="0" dirty="0" smtClean="0">
                          <a:solidFill>
                            <a:schemeClr val="tx1"/>
                          </a:solidFill>
                          <a:latin typeface="+mn-lt"/>
                          <a:ea typeface="+mn-ea"/>
                          <a:cs typeface="+mn-cs"/>
                        </a:rPr>
                        <a:t> having 2 month in Huawei and I wasn’t have experience in the same field</a:t>
                      </a:r>
                      <a:endParaRPr lang="en-US" altLang="zh-CN" sz="1200" kern="1200" dirty="0" smtClean="0">
                        <a:solidFill>
                          <a:schemeClr val="tx1"/>
                        </a:solidFill>
                        <a:latin typeface="+mj-lt"/>
                        <a:ea typeface="+mn-ea"/>
                        <a:cs typeface="+mn-cs"/>
                      </a:endParaRPr>
                    </a:p>
                    <a:p>
                      <a:pPr marL="400050" marR="0" lvl="0" indent="-284163"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…Huawei</a:t>
                      </a:r>
                      <a:r>
                        <a:rPr lang="en-US" altLang="zh-CN" sz="1200" kern="1200" baseline="0" dirty="0" smtClean="0">
                          <a:solidFill>
                            <a:schemeClr val="tx1"/>
                          </a:solidFill>
                          <a:latin typeface="+mj-lt"/>
                          <a:ea typeface="+mn-ea"/>
                          <a:cs typeface="+mn-cs"/>
                        </a:rPr>
                        <a:t> business smartphone and the questioner asked more about +8 devices and PC devices</a:t>
                      </a:r>
                      <a:endParaRPr lang="en-US" altLang="zh-CN" sz="1200" kern="1200" dirty="0" smtClean="0">
                        <a:solidFill>
                          <a:schemeClr val="tx1"/>
                        </a:solidFill>
                        <a:latin typeface="+mj-lt"/>
                        <a:ea typeface="+mn-ea"/>
                        <a:cs typeface="+mn-cs"/>
                      </a:endParaRPr>
                    </a:p>
                    <a:p>
                      <a:pPr marL="400050" marR="0" lvl="0" indent="-284163"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…Stores that we</a:t>
                      </a:r>
                      <a:r>
                        <a:rPr lang="en-US" altLang="zh-CN" sz="1200" kern="1200" baseline="0" dirty="0" smtClean="0">
                          <a:solidFill>
                            <a:schemeClr val="tx1"/>
                          </a:solidFill>
                          <a:latin typeface="+mj-lt"/>
                          <a:ea typeface="+mn-ea"/>
                          <a:cs typeface="+mn-cs"/>
                        </a:rPr>
                        <a:t> cover is good according to Store CAPA to add good promoter in it or need to change store</a:t>
                      </a:r>
                      <a:endParaRPr lang="en-US" altLang="zh-CN" sz="1200" kern="1200" dirty="0" smtClean="0">
                        <a:solidFill>
                          <a:schemeClr val="tx1"/>
                        </a:solidFill>
                        <a:latin typeface="+mj-lt"/>
                        <a:ea typeface="+mn-ea"/>
                        <a:cs typeface="+mn-cs"/>
                      </a:endParaRPr>
                    </a:p>
                    <a:p>
                      <a:pPr marL="400050" marR="0" lvl="0" indent="-284163"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…logical thinking</a:t>
                      </a:r>
                      <a:r>
                        <a:rPr lang="en-US" altLang="zh-CN" sz="1200" kern="1200" baseline="0" dirty="0" smtClean="0">
                          <a:solidFill>
                            <a:schemeClr val="tx1"/>
                          </a:solidFill>
                          <a:latin typeface="+mj-lt"/>
                          <a:ea typeface="+mn-ea"/>
                          <a:cs typeface="+mn-cs"/>
                        </a:rPr>
                        <a:t> for Data provide</a:t>
                      </a:r>
                      <a:endParaRPr lang="en-US" altLang="zh-CN" sz="1200" kern="1200" dirty="0" smtClean="0">
                        <a:solidFill>
                          <a:schemeClr val="tx1"/>
                        </a:solidFill>
                        <a:latin typeface="+mj-lt"/>
                        <a:ea typeface="+mn-ea"/>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4210583212"/>
              </p:ext>
            </p:extLst>
          </p:nvPr>
        </p:nvGraphicFramePr>
        <p:xfrm>
          <a:off x="10195931" y="3167295"/>
          <a:ext cx="914400" cy="806450"/>
        </p:xfrm>
        <a:graphic>
          <a:graphicData uri="http://schemas.openxmlformats.org/presentationml/2006/ole">
            <mc:AlternateContent xmlns:mc="http://schemas.openxmlformats.org/markup-compatibility/2006">
              <mc:Choice xmlns:v="urn:schemas-microsoft-com:vml" Requires="v">
                <p:oleObj spid="_x0000_s13332" name="Worksheet" showAsIcon="1" r:id="rId3" imgW="914400" imgH="806400" progId="Excel.Sheet.12">
                  <p:embed/>
                </p:oleObj>
              </mc:Choice>
              <mc:Fallback>
                <p:oleObj name="Worksheet" showAsIcon="1" r:id="rId3" imgW="914400" imgH="806400" progId="Excel.Sheet.12">
                  <p:embed/>
                  <p:pic>
                    <p:nvPicPr>
                      <p:cNvPr id="0" name=""/>
                      <p:cNvPicPr/>
                      <p:nvPr/>
                    </p:nvPicPr>
                    <p:blipFill>
                      <a:blip r:embed="rId4"/>
                      <a:stretch>
                        <a:fillRect/>
                      </a:stretch>
                    </p:blipFill>
                    <p:spPr>
                      <a:xfrm>
                        <a:off x="10195931" y="3167295"/>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38767795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725152"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Key Project</a:t>
            </a:r>
            <a:endParaRPr lang="en-US" b="1" dirty="0">
              <a:latin typeface="+mj-lt"/>
            </a:endParaRPr>
          </a:p>
        </p:txBody>
      </p:sp>
      <p:sp>
        <p:nvSpPr>
          <p:cNvPr id="3" name="Rectangle 2"/>
          <p:cNvSpPr/>
          <p:nvPr/>
        </p:nvSpPr>
        <p:spPr>
          <a:xfrm>
            <a:off x="3009580" y="1647976"/>
            <a:ext cx="7840276" cy="338554"/>
          </a:xfrm>
          <a:prstGeom prst="rect">
            <a:avLst/>
          </a:prstGeom>
        </p:spPr>
        <p:txBody>
          <a:bodyPr wrap="square">
            <a:spAutoFit/>
          </a:bodyPr>
          <a:lstStyle/>
          <a:p>
            <a:r>
              <a:rPr lang="en-US" altLang="zh-CN" sz="1600" dirty="0" smtClean="0">
                <a:latin typeface="+mj-lt"/>
              </a:rPr>
              <a:t>“List the Project you have attended in 2021”</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290945872"/>
              </p:ext>
            </p:extLst>
          </p:nvPr>
        </p:nvGraphicFramePr>
        <p:xfrm>
          <a:off x="824286" y="2384657"/>
          <a:ext cx="10543429" cy="4912221"/>
        </p:xfrm>
        <a:graphic>
          <a:graphicData uri="http://schemas.openxmlformats.org/drawingml/2006/table">
            <a:tbl>
              <a:tblPr firstRow="1" bandRow="1">
                <a:tableStyleId>{72833802-FEF1-4C79-8D5D-14CF1EAF98D9}</a:tableStyleId>
              </a:tblPr>
              <a:tblGrid>
                <a:gridCol w="10543429"/>
              </a:tblGrid>
              <a:tr h="378340">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Key Project</a:t>
                      </a:r>
                      <a:r>
                        <a:rPr lang="en-US" altLang="zh-CN" sz="1800" baseline="0" dirty="0" smtClean="0">
                          <a:solidFill>
                            <a:schemeClr val="bg1"/>
                          </a:solidFill>
                          <a:latin typeface="+mj-lt"/>
                        </a:rPr>
                        <a:t> </a:t>
                      </a:r>
                      <a:r>
                        <a:rPr lang="en-US" altLang="zh-CN" sz="1800" baseline="0" dirty="0" smtClean="0">
                          <a:solidFill>
                            <a:schemeClr val="bg1"/>
                          </a:solidFill>
                          <a:latin typeface="+mj-lt"/>
                        </a:rPr>
                        <a:t>2</a:t>
                      </a:r>
                      <a:r>
                        <a:rPr lang="en-US" altLang="zh-CN" sz="1800" dirty="0" smtClean="0">
                          <a:solidFill>
                            <a:schemeClr val="bg1"/>
                          </a:solidFill>
                          <a:latin typeface="+mj-lt"/>
                        </a:rPr>
                        <a:t>:</a:t>
                      </a:r>
                      <a:r>
                        <a:rPr lang="en-US" altLang="zh-CN" sz="1800" baseline="0" dirty="0" smtClean="0">
                          <a:solidFill>
                            <a:schemeClr val="bg1"/>
                          </a:solidFill>
                          <a:latin typeface="+mj-lt"/>
                        </a:rPr>
                        <a:t> </a:t>
                      </a:r>
                      <a:r>
                        <a:rPr lang="en-US" altLang="zh-CN" sz="1800" baseline="0" dirty="0" smtClean="0">
                          <a:solidFill>
                            <a:schemeClr val="bg1"/>
                          </a:solidFill>
                          <a:latin typeface="+mj-lt"/>
                        </a:rPr>
                        <a:t>Select Business proposal</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975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j-lt"/>
                          <a:ea typeface="+mn-ea"/>
                          <a:cs typeface="+mn-cs"/>
                        </a:rPr>
                        <a:t>Introduction of this project, explain the time and duration, and the aim and achievement</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229606">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Time:</a:t>
                      </a:r>
                      <a:r>
                        <a:rPr lang="en-US" altLang="zh-CN" sz="1200" baseline="0" dirty="0" smtClean="0">
                          <a:solidFill>
                            <a:schemeClr val="tx1"/>
                          </a:solidFill>
                          <a:latin typeface="+mj-lt"/>
                        </a:rPr>
                        <a:t> 18-05-2021</a:t>
                      </a:r>
                      <a:endParaRPr lang="en-US" altLang="zh-CN" sz="12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Duration: 1</a:t>
                      </a:r>
                      <a:r>
                        <a:rPr lang="en-US" altLang="zh-CN" sz="1200" baseline="0" dirty="0" smtClean="0">
                          <a:solidFill>
                            <a:schemeClr val="tx1"/>
                          </a:solidFill>
                          <a:latin typeface="+mj-lt"/>
                        </a:rPr>
                        <a:t> months</a:t>
                      </a:r>
                      <a:endParaRPr lang="en-US" altLang="zh-CN" sz="12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Aim: </a:t>
                      </a:r>
                      <a:r>
                        <a:rPr lang="en-US" altLang="zh-CN" sz="1200" kern="1200" dirty="0" smtClean="0">
                          <a:solidFill>
                            <a:schemeClr val="tx1"/>
                          </a:solidFill>
                          <a:latin typeface="+mn-lt"/>
                          <a:ea typeface="+mn-ea"/>
                          <a:cs typeface="+mn-cs"/>
                        </a:rPr>
                        <a:t>increase sales for select account by making target for</a:t>
                      </a:r>
                      <a:r>
                        <a:rPr lang="en-US" altLang="zh-CN" sz="1200" kern="1200" baseline="0" dirty="0" smtClean="0">
                          <a:solidFill>
                            <a:schemeClr val="tx1"/>
                          </a:solidFill>
                          <a:latin typeface="+mn-lt"/>
                          <a:ea typeface="+mn-ea"/>
                          <a:cs typeface="+mn-cs"/>
                        </a:rPr>
                        <a:t> each store and make Contest for top 4 Store managers</a:t>
                      </a:r>
                      <a:endParaRPr lang="en-US" altLang="zh-CN" sz="12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Achievement:</a:t>
                      </a:r>
                      <a:r>
                        <a:rPr lang="en-US" altLang="zh-CN" sz="1200" baseline="0" dirty="0" smtClean="0">
                          <a:solidFill>
                            <a:schemeClr val="tx1"/>
                          </a:solidFill>
                          <a:latin typeface="+mj-lt"/>
                        </a:rPr>
                        <a:t> in may-2021 contest select Account Achieved SO by 1 </a:t>
                      </a:r>
                      <a:r>
                        <a:rPr lang="en-US" altLang="zh-CN" sz="1200" baseline="0" dirty="0" err="1" smtClean="0">
                          <a:solidFill>
                            <a:schemeClr val="tx1"/>
                          </a:solidFill>
                          <a:latin typeface="+mj-lt"/>
                        </a:rPr>
                        <a:t>milion</a:t>
                      </a:r>
                      <a:endParaRPr lang="en-US" altLang="zh-CN" sz="12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8461">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j-lt"/>
                          <a:ea typeface="+mn-ea"/>
                          <a:cs typeface="+mn-cs"/>
                        </a:rPr>
                        <a:t>Explain your role in this project and your individual contribution (not teamwork contribution)</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220845">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j-lt"/>
                          <a:ea typeface="+mn-ea"/>
                          <a:cs typeface="+mn-cs"/>
                        </a:rPr>
                        <a:t>Role:</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j-lt"/>
                          <a:ea typeface="+mn-ea"/>
                          <a:cs typeface="+mn-cs"/>
                        </a:rPr>
                        <a:t>Individual contribution:</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a:t>
                      </a:r>
                      <a:r>
                        <a:rPr lang="en-US" altLang="zh-CN" sz="1200" kern="1200" dirty="0" smtClean="0">
                          <a:solidFill>
                            <a:schemeClr val="tx1"/>
                          </a:solidFill>
                          <a:latin typeface="+mn-lt"/>
                          <a:ea typeface="+mn-ea"/>
                          <a:cs typeface="+mn-cs"/>
                        </a:rPr>
                        <a:t>Create</a:t>
                      </a:r>
                      <a:r>
                        <a:rPr lang="en-US" altLang="zh-CN" sz="1200" kern="1200" baseline="0" dirty="0" smtClean="0">
                          <a:solidFill>
                            <a:schemeClr val="tx1"/>
                          </a:solidFill>
                          <a:latin typeface="+mn-lt"/>
                          <a:ea typeface="+mn-ea"/>
                          <a:cs typeface="+mn-cs"/>
                        </a:rPr>
                        <a:t> the contest condition with Ahmed El </a:t>
                      </a:r>
                      <a:r>
                        <a:rPr lang="en-US" altLang="zh-CN" sz="1200" kern="1200" baseline="0" dirty="0" err="1" smtClean="0">
                          <a:solidFill>
                            <a:schemeClr val="tx1"/>
                          </a:solidFill>
                          <a:latin typeface="+mn-lt"/>
                          <a:ea typeface="+mn-ea"/>
                          <a:cs typeface="+mn-cs"/>
                        </a:rPr>
                        <a:t>Mohamady</a:t>
                      </a:r>
                      <a:r>
                        <a:rPr lang="en-US" altLang="zh-CN" sz="1200" kern="1200" baseline="0" dirty="0" smtClean="0">
                          <a:solidFill>
                            <a:schemeClr val="tx1"/>
                          </a:solidFill>
                          <a:latin typeface="+mn-lt"/>
                          <a:ea typeface="+mn-ea"/>
                          <a:cs typeface="+mn-cs"/>
                        </a:rPr>
                        <a:t> OR Area Manager </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…setting target for all select stores (Handset , +8)</a:t>
                      </a:r>
                      <a:r>
                        <a:rPr lang="en-US" altLang="zh-CN" sz="1200" kern="1200" baseline="0" dirty="0" smtClean="0">
                          <a:solidFill>
                            <a:schemeClr val="tx1"/>
                          </a:solidFill>
                          <a:latin typeface="+mj-lt"/>
                          <a:ea typeface="+mn-ea"/>
                          <a:cs typeface="+mn-cs"/>
                        </a:rPr>
                        <a:t> </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…track</a:t>
                      </a:r>
                      <a:r>
                        <a:rPr lang="en-US" altLang="zh-CN" sz="1200" kern="1200" baseline="0" dirty="0" smtClean="0">
                          <a:solidFill>
                            <a:schemeClr val="tx1"/>
                          </a:solidFill>
                          <a:latin typeface="+mj-lt"/>
                          <a:ea typeface="+mn-ea"/>
                          <a:cs typeface="+mn-cs"/>
                        </a:rPr>
                        <a:t> select achievement by </a:t>
                      </a:r>
                      <a:r>
                        <a:rPr lang="en-US" altLang="zh-CN" sz="1200" kern="1200" baseline="0" dirty="0" err="1" smtClean="0">
                          <a:solidFill>
                            <a:schemeClr val="tx1"/>
                          </a:solidFill>
                          <a:latin typeface="+mj-lt"/>
                          <a:ea typeface="+mn-ea"/>
                          <a:cs typeface="+mn-cs"/>
                        </a:rPr>
                        <a:t>imei</a:t>
                      </a:r>
                      <a:r>
                        <a:rPr lang="en-US" altLang="zh-CN" sz="1200" kern="1200" baseline="0" dirty="0" smtClean="0">
                          <a:solidFill>
                            <a:schemeClr val="tx1"/>
                          </a:solidFill>
                          <a:latin typeface="+mj-lt"/>
                          <a:ea typeface="+mn-ea"/>
                          <a:cs typeface="+mn-cs"/>
                        </a:rPr>
                        <a:t> till contest end</a:t>
                      </a:r>
                      <a:endParaRPr lang="en-US" altLang="zh-CN" sz="1200" kern="1200" dirty="0" smtClean="0">
                        <a:solidFill>
                          <a:schemeClr val="tx1"/>
                        </a:solidFill>
                        <a:latin typeface="+mj-lt"/>
                        <a:ea typeface="+mn-ea"/>
                        <a:cs typeface="+mn-cs"/>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7385">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sz="1200" kern="1200" dirty="0" smtClean="0">
                          <a:solidFill>
                            <a:schemeClr val="tx1"/>
                          </a:solidFill>
                          <a:latin typeface="+mj-lt"/>
                          <a:ea typeface="+mn-ea"/>
                          <a:cs typeface="+mn-cs"/>
                        </a:rPr>
                        <a:t>  What did you learn from the project ?</a:t>
                      </a:r>
                      <a:endParaRPr lang="en-US" sz="1200" kern="1200" dirty="0">
                        <a:solidFill>
                          <a:schemeClr val="tx1"/>
                        </a:solidFill>
                        <a:latin typeface="+mj-lt"/>
                        <a:ea typeface="+mn-ea"/>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57834">
                <a:tc>
                  <a:txBody>
                    <a:bodyPr/>
                    <a:lstStyle/>
                    <a:p>
                      <a:pPr marL="400050" marR="0" lvl="0" indent="-284163"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…how to create</a:t>
                      </a:r>
                      <a:r>
                        <a:rPr lang="en-US" altLang="zh-CN" sz="1200" kern="1200" baseline="0" dirty="0" smtClean="0">
                          <a:solidFill>
                            <a:schemeClr val="tx1"/>
                          </a:solidFill>
                          <a:latin typeface="+mj-lt"/>
                          <a:ea typeface="+mn-ea"/>
                          <a:cs typeface="+mn-cs"/>
                        </a:rPr>
                        <a:t> Sales </a:t>
                      </a:r>
                      <a:r>
                        <a:rPr lang="en-US" altLang="zh-CN" sz="1200" kern="1200" dirty="0" smtClean="0">
                          <a:solidFill>
                            <a:schemeClr val="tx1"/>
                          </a:solidFill>
                          <a:latin typeface="+mj-lt"/>
                          <a:ea typeface="+mn-ea"/>
                          <a:cs typeface="+mn-cs"/>
                        </a:rPr>
                        <a:t>proposal with condition to</a:t>
                      </a:r>
                      <a:r>
                        <a:rPr lang="en-US" altLang="zh-CN" sz="1200" kern="1200" baseline="0" dirty="0" smtClean="0">
                          <a:solidFill>
                            <a:schemeClr val="tx1"/>
                          </a:solidFill>
                          <a:latin typeface="+mj-lt"/>
                          <a:ea typeface="+mn-ea"/>
                          <a:cs typeface="+mn-cs"/>
                        </a:rPr>
                        <a:t> increase SO.</a:t>
                      </a:r>
                      <a:endParaRPr lang="en-US" altLang="zh-CN" sz="1200" kern="1200" dirty="0" smtClean="0">
                        <a:solidFill>
                          <a:schemeClr val="tx1"/>
                        </a:solidFill>
                        <a:latin typeface="+mj-lt"/>
                        <a:ea typeface="+mn-ea"/>
                        <a:cs typeface="+mn-cs"/>
                      </a:endParaRPr>
                    </a:p>
                    <a:p>
                      <a:pPr marL="400050" marR="0" lvl="0" indent="-284163"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kern="1200" dirty="0" smtClean="0">
                          <a:solidFill>
                            <a:schemeClr val="tx1"/>
                          </a:solidFill>
                          <a:latin typeface="+mj-lt"/>
                          <a:ea typeface="+mn-ea"/>
                          <a:cs typeface="+mn-cs"/>
                        </a:rPr>
                        <a:t>…set</a:t>
                      </a:r>
                      <a:r>
                        <a:rPr lang="en-US" altLang="zh-CN" sz="1200" kern="1200" baseline="0" dirty="0" smtClean="0">
                          <a:solidFill>
                            <a:schemeClr val="tx1"/>
                          </a:solidFill>
                          <a:latin typeface="+mj-lt"/>
                          <a:ea typeface="+mn-ea"/>
                          <a:cs typeface="+mn-cs"/>
                        </a:rPr>
                        <a:t> achievable target to stores and Calculate ROI</a:t>
                      </a:r>
                      <a:endParaRPr lang="en-US" altLang="zh-CN" sz="1200" kern="1200" dirty="0" smtClean="0">
                        <a:solidFill>
                          <a:schemeClr val="tx1"/>
                        </a:solidFill>
                        <a:latin typeface="+mj-lt"/>
                        <a:ea typeface="+mn-ea"/>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2353093873"/>
              </p:ext>
            </p:extLst>
          </p:nvPr>
        </p:nvGraphicFramePr>
        <p:xfrm>
          <a:off x="9824225" y="3628213"/>
          <a:ext cx="914400" cy="806450"/>
        </p:xfrm>
        <a:graphic>
          <a:graphicData uri="http://schemas.openxmlformats.org/presentationml/2006/ole">
            <mc:AlternateContent xmlns:mc="http://schemas.openxmlformats.org/markup-compatibility/2006">
              <mc:Choice xmlns:v="urn:schemas-microsoft-com:vml" Requires="v">
                <p:oleObj spid="_x0000_s12310" name="Worksheet" showAsIcon="1" r:id="rId3" imgW="914400" imgH="806400" progId="Excel.Sheet.12">
                  <p:embed/>
                </p:oleObj>
              </mc:Choice>
              <mc:Fallback>
                <p:oleObj name="Worksheet" showAsIcon="1" r:id="rId3" imgW="914400" imgH="806400" progId="Excel.Sheet.12">
                  <p:embed/>
                  <p:pic>
                    <p:nvPicPr>
                      <p:cNvPr id="0" name=""/>
                      <p:cNvPicPr/>
                      <p:nvPr/>
                    </p:nvPicPr>
                    <p:blipFill>
                      <a:blip r:embed="rId4"/>
                      <a:stretch>
                        <a:fillRect/>
                      </a:stretch>
                    </p:blipFill>
                    <p:spPr>
                      <a:xfrm>
                        <a:off x="9824225" y="3628213"/>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690415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2904962"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Professional Giveback</a:t>
            </a:r>
            <a:endParaRPr lang="en-US" b="1" dirty="0">
              <a:latin typeface="+mj-lt"/>
            </a:endParaRPr>
          </a:p>
        </p:txBody>
      </p:sp>
      <p:sp>
        <p:nvSpPr>
          <p:cNvPr id="3" name="Rectangle 2"/>
          <p:cNvSpPr/>
          <p:nvPr/>
        </p:nvSpPr>
        <p:spPr>
          <a:xfrm>
            <a:off x="3888120" y="1647976"/>
            <a:ext cx="6961735" cy="338554"/>
          </a:xfrm>
          <a:prstGeom prst="rect">
            <a:avLst/>
          </a:prstGeom>
        </p:spPr>
        <p:txBody>
          <a:bodyPr wrap="square">
            <a:spAutoFit/>
          </a:bodyPr>
          <a:lstStyle/>
          <a:p>
            <a:r>
              <a:rPr lang="en-US" altLang="zh-CN" sz="1600" dirty="0" smtClean="0">
                <a:latin typeface="+mj-lt"/>
              </a:rPr>
              <a:t>“At least 2 out of 4 for L1, 3 out of 4 for L2 or above”</a:t>
            </a:r>
            <a:endParaRPr lang="en-US" sz="1600" dirty="0">
              <a:latin typeface="+mj-lt"/>
            </a:endParaRPr>
          </a:p>
        </p:txBody>
      </p:sp>
      <p:graphicFrame>
        <p:nvGraphicFramePr>
          <p:cNvPr id="6" name="表格 5"/>
          <p:cNvGraphicFramePr>
            <a:graphicFrameLocks noGrp="1"/>
          </p:cNvGraphicFramePr>
          <p:nvPr>
            <p:extLst>
              <p:ext uri="{D42A27DB-BD31-4B8C-83A1-F6EECF244321}">
                <p14:modId xmlns:p14="http://schemas.microsoft.com/office/powerpoint/2010/main" val="208294328"/>
              </p:ext>
            </p:extLst>
          </p:nvPr>
        </p:nvGraphicFramePr>
        <p:xfrm>
          <a:off x="682083" y="2017308"/>
          <a:ext cx="10384766" cy="5053054"/>
        </p:xfrm>
        <a:graphic>
          <a:graphicData uri="http://schemas.openxmlformats.org/drawingml/2006/table">
            <a:tbl>
              <a:tblPr firstRow="1" bandRow="1">
                <a:tableStyleId>{72833802-FEF1-4C79-8D5D-14CF1EAF98D9}</a:tableStyleId>
              </a:tblPr>
              <a:tblGrid>
                <a:gridCol w="4873095"/>
                <a:gridCol w="1543520"/>
                <a:gridCol w="3968151"/>
              </a:tblGrid>
              <a:tr h="0">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Professional Giveback</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Yes / No</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c>
                  <a:txBody>
                    <a:bodyPr/>
                    <a:lstStyle/>
                    <a:p>
                      <a:pPr marL="0" marR="0" lvl="0" indent="0" algn="l" defTabSz="1187798" rtl="0" eaLnBrk="1" fontAlgn="auto" latinLnBrk="0" hangingPunct="1">
                        <a:lnSpc>
                          <a:spcPct val="100000"/>
                        </a:lnSpc>
                        <a:spcBef>
                          <a:spcPts val="0"/>
                        </a:spcBef>
                        <a:spcAft>
                          <a:spcPts val="0"/>
                        </a:spcAft>
                        <a:buClrTx/>
                        <a:buSzTx/>
                        <a:buFontTx/>
                        <a:buNone/>
                        <a:tabLst/>
                        <a:defRPr/>
                      </a:pPr>
                      <a:r>
                        <a:rPr lang="en-US" altLang="zh-CN" sz="1600" dirty="0" smtClean="0">
                          <a:solidFill>
                            <a:schemeClr val="bg1"/>
                          </a:solidFill>
                          <a:latin typeface="+mj-lt"/>
                        </a:rPr>
                        <a:t>Example</a:t>
                      </a:r>
                      <a:endParaRPr lang="zh-CN" altLang="en-US" sz="1600" dirty="0" smtClean="0">
                        <a:solidFill>
                          <a:schemeClr val="bg1"/>
                        </a:solidFill>
                        <a:latin typeface="+mj-lt"/>
                      </a:endParaRPr>
                    </a:p>
                  </a:txBody>
                  <a:tcPr anchor="ctr">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1013341">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Workshop lecturer</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r>
                        <a:rPr lang="en-US" altLang="zh-CN" sz="1400" b="1" dirty="0" smtClean="0">
                          <a:solidFill>
                            <a:schemeClr val="tx1"/>
                          </a:solidFill>
                          <a:latin typeface="+mj-lt"/>
                        </a:rPr>
                        <a:t>Yes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dirty="0" smtClean="0">
                          <a:solidFill>
                            <a:schemeClr val="tx1"/>
                          </a:solidFill>
                          <a:latin typeface="+mj-lt"/>
                        </a:rPr>
                        <a:t>workshop lecture</a:t>
                      </a:r>
                      <a:r>
                        <a:rPr lang="en-US" altLang="zh-CN" sz="1200" baseline="0" dirty="0" smtClean="0">
                          <a:solidFill>
                            <a:schemeClr val="tx1"/>
                          </a:solidFill>
                          <a:latin typeface="+mj-lt"/>
                        </a:rPr>
                        <a:t> it’s private lecture for Area Manager individual or RSV if need any support in Excel or Creating reports</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baseline="0" dirty="0" smtClean="0">
                          <a:solidFill>
                            <a:schemeClr val="tx1"/>
                          </a:solidFill>
                          <a:latin typeface="+mj-lt"/>
                        </a:rPr>
                        <a:t>Explain KPIs for promoter if it was complex that happened in </a:t>
                      </a:r>
                      <a:r>
                        <a:rPr lang="en-US" altLang="zh-CN" sz="1200" baseline="0" dirty="0" err="1" smtClean="0">
                          <a:solidFill>
                            <a:schemeClr val="tx1"/>
                          </a:solidFill>
                          <a:latin typeface="+mj-lt"/>
                        </a:rPr>
                        <a:t>jun</a:t>
                      </a:r>
                      <a:r>
                        <a:rPr lang="en-US" altLang="zh-CN" sz="1200" baseline="0" dirty="0" smtClean="0">
                          <a:solidFill>
                            <a:schemeClr val="tx1"/>
                          </a:solidFill>
                          <a:latin typeface="+mj-lt"/>
                        </a:rPr>
                        <a:t> 2022 in monthly meeting for all promoter when </a:t>
                      </a:r>
                      <a:r>
                        <a:rPr lang="en-US" altLang="zh-CN" sz="1200" kern="1200" baseline="0" dirty="0" smtClean="0">
                          <a:solidFill>
                            <a:schemeClr val="tx1"/>
                          </a:solidFill>
                          <a:latin typeface="+mj-lt"/>
                          <a:ea typeface="+mn-ea"/>
                          <a:cs typeface="+mn-cs"/>
                        </a:rPr>
                        <a:t>their accelerator Achievement </a:t>
                      </a:r>
                      <a:r>
                        <a:rPr lang="en-US" altLang="zh-CN" sz="1200" baseline="0" dirty="0" smtClean="0">
                          <a:solidFill>
                            <a:schemeClr val="tx1"/>
                          </a:solidFill>
                          <a:latin typeface="+mj-lt"/>
                        </a:rPr>
                        <a:t>was 50% Smartphone , 50% +8</a:t>
                      </a:r>
                      <a:endParaRPr lang="en-US" altLang="zh-CN" sz="12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03367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Summarize the case and share the experience or lesson with team</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r>
                        <a:rPr lang="en-US" altLang="zh-CN" sz="1600" b="1" kern="1200" dirty="0" smtClean="0">
                          <a:solidFill>
                            <a:schemeClr val="tx1"/>
                          </a:solidFill>
                          <a:latin typeface="+mn-lt"/>
                          <a:ea typeface="+mn-ea"/>
                          <a:cs typeface="+mn-cs"/>
                        </a:rPr>
                        <a:t>Yes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100" dirty="0" smtClean="0">
                          <a:solidFill>
                            <a:schemeClr val="tx1"/>
                          </a:solidFill>
                          <a:latin typeface="+mj-lt"/>
                        </a:rPr>
                        <a:t>PR</a:t>
                      </a:r>
                      <a:r>
                        <a:rPr lang="en-US" altLang="zh-CN" sz="1100" baseline="0" dirty="0" smtClean="0">
                          <a:solidFill>
                            <a:schemeClr val="tx1"/>
                          </a:solidFill>
                          <a:latin typeface="+mj-lt"/>
                        </a:rPr>
                        <a:t> was facing issue with PC activation when it solved I share on WhatsApp group (I-Retail Issue) case to make PR take evidence for each PC that they activated it by typing on CMD “ </a:t>
                      </a:r>
                      <a:r>
                        <a:rPr lang="en-US" altLang="zh-CN" sz="1100" b="1" baseline="0" dirty="0" smtClean="0">
                          <a:solidFill>
                            <a:srgbClr val="FF0000"/>
                          </a:solidFill>
                          <a:latin typeface="+mj-lt"/>
                        </a:rPr>
                        <a:t>Wmic bios get </a:t>
                      </a:r>
                      <a:r>
                        <a:rPr lang="en-US" altLang="zh-CN" sz="1100" b="1" baseline="0" dirty="0" err="1" smtClean="0">
                          <a:solidFill>
                            <a:srgbClr val="FF0000"/>
                          </a:solidFill>
                          <a:latin typeface="+mj-lt"/>
                        </a:rPr>
                        <a:t>serialnumber</a:t>
                      </a:r>
                      <a:r>
                        <a:rPr lang="en-US" altLang="zh-CN" sz="1100" b="1" baseline="0" dirty="0" smtClean="0">
                          <a:solidFill>
                            <a:srgbClr val="FF0000"/>
                          </a:solidFill>
                          <a:latin typeface="+mj-lt"/>
                        </a:rPr>
                        <a:t> </a:t>
                      </a:r>
                      <a:r>
                        <a:rPr lang="en-US" altLang="zh-CN" sz="1100" baseline="0" dirty="0" smtClean="0">
                          <a:solidFill>
                            <a:schemeClr val="tx1"/>
                          </a:solidFill>
                          <a:latin typeface="+mj-lt"/>
                        </a:rPr>
                        <a:t>” before serial </a:t>
                      </a:r>
                      <a:r>
                        <a:rPr lang="en-US" altLang="zh-CN" sz="1100" baseline="0" dirty="0" err="1" smtClean="0">
                          <a:solidFill>
                            <a:schemeClr val="tx1"/>
                          </a:solidFill>
                          <a:latin typeface="+mj-lt"/>
                        </a:rPr>
                        <a:t>Hota</a:t>
                      </a:r>
                      <a:r>
                        <a:rPr lang="en-US" altLang="zh-CN" sz="1100" baseline="0" dirty="0" smtClean="0">
                          <a:solidFill>
                            <a:schemeClr val="tx1"/>
                          </a:solidFill>
                          <a:latin typeface="+mj-lt"/>
                        </a:rPr>
                        <a:t> failed and get screenshot it worked when I talk to IT-Support to find the issue </a:t>
                      </a:r>
                      <a:endParaRPr lang="en-US" altLang="zh-CN" sz="11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105231">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kern="1200" dirty="0" smtClean="0">
                          <a:solidFill>
                            <a:schemeClr val="tx1"/>
                          </a:solidFill>
                          <a:latin typeface="+mj-lt"/>
                          <a:ea typeface="+mn-ea"/>
                          <a:cs typeface="+mn-cs"/>
                        </a:rPr>
                        <a:t>Build the process or policy or regulation or report in document</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r>
                        <a:rPr lang="en-US" altLang="zh-CN" sz="1600" b="1" kern="1200" dirty="0" smtClean="0">
                          <a:solidFill>
                            <a:schemeClr val="tx1"/>
                          </a:solidFill>
                          <a:latin typeface="+mn-lt"/>
                          <a:ea typeface="+mn-ea"/>
                          <a:cs typeface="+mn-cs"/>
                        </a:rPr>
                        <a:t>Yes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200" kern="1200" dirty="0" smtClean="0">
                          <a:solidFill>
                            <a:schemeClr val="tx1"/>
                          </a:solidFill>
                          <a:latin typeface="+mj-lt"/>
                          <a:ea typeface="+mn-ea"/>
                          <a:cs typeface="+mn-cs"/>
                        </a:rPr>
                        <a:t>I Built Performance for team Daily and Monthly Performance for region and team</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11318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kern="1200" dirty="0" smtClean="0">
                          <a:solidFill>
                            <a:schemeClr val="tx1"/>
                          </a:solidFill>
                          <a:latin typeface="+mj-lt"/>
                          <a:ea typeface="+mn-ea"/>
                          <a:cs typeface="+mn-cs"/>
                        </a:rPr>
                        <a:t>Be the tutor of new comer</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r>
                        <a:rPr lang="en-US" altLang="zh-CN" sz="1600" b="1" kern="1200" dirty="0" smtClean="0">
                          <a:solidFill>
                            <a:schemeClr val="tx1"/>
                          </a:solidFill>
                          <a:latin typeface="+mn-lt"/>
                          <a:ea typeface="+mn-ea"/>
                          <a:cs typeface="+mn-cs"/>
                        </a:rPr>
                        <a:t>NO</a:t>
                      </a:r>
                      <a:endParaRPr lang="en-US" altLang="zh-CN" sz="1600" b="1" kern="1200" dirty="0" smtClean="0">
                        <a:solidFill>
                          <a:schemeClr val="tx1"/>
                        </a:solidFill>
                        <a:latin typeface="+mn-lt"/>
                        <a:ea typeface="+mn-ea"/>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200" kern="1200" dirty="0" smtClean="0">
                        <a:solidFill>
                          <a:schemeClr val="tx1"/>
                        </a:solidFill>
                        <a:latin typeface="+mj-lt"/>
                        <a:ea typeface="+mn-ea"/>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graphicFrame>
        <p:nvGraphicFramePr>
          <p:cNvPr id="13" name="Object 12"/>
          <p:cNvGraphicFramePr>
            <a:graphicFrameLocks noChangeAspect="1"/>
          </p:cNvGraphicFramePr>
          <p:nvPr>
            <p:extLst>
              <p:ext uri="{D42A27DB-BD31-4B8C-83A1-F6EECF244321}">
                <p14:modId xmlns:p14="http://schemas.microsoft.com/office/powerpoint/2010/main" val="632520063"/>
              </p:ext>
            </p:extLst>
          </p:nvPr>
        </p:nvGraphicFramePr>
        <p:xfrm>
          <a:off x="11462331" y="4149330"/>
          <a:ext cx="914400" cy="836738"/>
        </p:xfrm>
        <a:graphic>
          <a:graphicData uri="http://schemas.openxmlformats.org/presentationml/2006/ole">
            <mc:AlternateContent xmlns:mc="http://schemas.openxmlformats.org/markup-compatibility/2006">
              <mc:Choice xmlns:v="urn:schemas-microsoft-com:vml" Requires="v">
                <p:oleObj spid="_x0000_s1139" name="Packager Shell Object" showAsIcon="1" r:id="rId3" imgW="914400" imgH="806400" progId="Package">
                  <p:embed/>
                </p:oleObj>
              </mc:Choice>
              <mc:Fallback>
                <p:oleObj name="Packager Shell Object" showAsIcon="1" r:id="rId3" imgW="914400" imgH="806400" progId="Package">
                  <p:embed/>
                  <p:pic>
                    <p:nvPicPr>
                      <p:cNvPr id="0" name=""/>
                      <p:cNvPicPr/>
                      <p:nvPr/>
                    </p:nvPicPr>
                    <p:blipFill>
                      <a:blip r:embed="rId4"/>
                      <a:stretch>
                        <a:fillRect/>
                      </a:stretch>
                    </p:blipFill>
                    <p:spPr>
                      <a:xfrm>
                        <a:off x="11462331" y="4149330"/>
                        <a:ext cx="914400" cy="836738"/>
                      </a:xfrm>
                      <a:prstGeom prst="rect">
                        <a:avLst/>
                      </a:prstGeom>
                    </p:spPr>
                  </p:pic>
                </p:oleObj>
              </mc:Fallback>
            </mc:AlternateContent>
          </a:graphicData>
        </a:graphic>
      </p:graphicFrame>
      <p:graphicFrame>
        <p:nvGraphicFramePr>
          <p:cNvPr id="14" name="Object 13"/>
          <p:cNvGraphicFramePr>
            <a:graphicFrameLocks noChangeAspect="1"/>
          </p:cNvGraphicFramePr>
          <p:nvPr>
            <p:extLst>
              <p:ext uri="{D42A27DB-BD31-4B8C-83A1-F6EECF244321}">
                <p14:modId xmlns:p14="http://schemas.microsoft.com/office/powerpoint/2010/main" val="1222501465"/>
              </p:ext>
            </p:extLst>
          </p:nvPr>
        </p:nvGraphicFramePr>
        <p:xfrm>
          <a:off x="11005131" y="4157956"/>
          <a:ext cx="914400" cy="836738"/>
        </p:xfrm>
        <a:graphic>
          <a:graphicData uri="http://schemas.openxmlformats.org/presentationml/2006/ole">
            <mc:AlternateContent xmlns:mc="http://schemas.openxmlformats.org/markup-compatibility/2006">
              <mc:Choice xmlns:v="urn:schemas-microsoft-com:vml" Requires="v">
                <p:oleObj spid="_x0000_s1140" name="Packager Shell Object" showAsIcon="1" r:id="rId5" imgW="914400" imgH="806400" progId="Package">
                  <p:embed/>
                </p:oleObj>
              </mc:Choice>
              <mc:Fallback>
                <p:oleObj name="Packager Shell Object" showAsIcon="1" r:id="rId5" imgW="914400" imgH="806400" progId="Package">
                  <p:embed/>
                  <p:pic>
                    <p:nvPicPr>
                      <p:cNvPr id="0" name=""/>
                      <p:cNvPicPr/>
                      <p:nvPr/>
                    </p:nvPicPr>
                    <p:blipFill>
                      <a:blip r:embed="rId6"/>
                      <a:stretch>
                        <a:fillRect/>
                      </a:stretch>
                    </p:blipFill>
                    <p:spPr>
                      <a:xfrm>
                        <a:off x="11005131" y="4157956"/>
                        <a:ext cx="914400" cy="836738"/>
                      </a:xfrm>
                      <a:prstGeom prst="rect">
                        <a:avLst/>
                      </a:prstGeom>
                    </p:spPr>
                  </p:pic>
                </p:oleObj>
              </mc:Fallback>
            </mc:AlternateContent>
          </a:graphicData>
        </a:graphic>
      </p:graphicFrame>
    </p:spTree>
    <p:extLst>
      <p:ext uri="{BB962C8B-B14F-4D97-AF65-F5344CB8AC3E}">
        <p14:creationId xmlns:p14="http://schemas.microsoft.com/office/powerpoint/2010/main" val="25198796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415772"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Progress</a:t>
            </a:r>
            <a:endParaRPr lang="en-US" b="1"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2569908566"/>
              </p:ext>
            </p:extLst>
          </p:nvPr>
        </p:nvGraphicFramePr>
        <p:xfrm>
          <a:off x="1200433" y="2581835"/>
          <a:ext cx="9791133" cy="4726901"/>
        </p:xfrm>
        <a:graphic>
          <a:graphicData uri="http://schemas.openxmlformats.org/drawingml/2006/table">
            <a:tbl>
              <a:tblPr firstRow="1" bandRow="1">
                <a:tableStyleId>{72833802-FEF1-4C79-8D5D-14CF1EAF98D9}</a:tableStyleId>
              </a:tblPr>
              <a:tblGrid>
                <a:gridCol w="9791133"/>
              </a:tblGrid>
              <a:tr h="429857">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Progress</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608964">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400" dirty="0" smtClean="0">
                          <a:solidFill>
                            <a:srgbClr val="000000"/>
                          </a:solidFill>
                          <a:latin typeface="+mj-lt"/>
                          <a:ea typeface="Microsoft YaHei" panose="020B0503020204020204" pitchFamily="34" charset="-122"/>
                        </a:rPr>
                        <a:t>Compared with 2021, what was your progress and improved part in 2022 from the view of individual contribution and team work?</a:t>
                      </a:r>
                      <a:endParaRPr lang="en-US" altLang="zh-CN" sz="2000" dirty="0" smtClean="0">
                        <a:solidFill>
                          <a:schemeClr val="tx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367211">
                <a:tc>
                  <a:txBody>
                    <a:bodyPr/>
                    <a:lstStyle/>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summarize</a:t>
                      </a:r>
                      <a:r>
                        <a:rPr lang="en-US" altLang="zh-CN" sz="1400" baseline="0" dirty="0" smtClean="0">
                          <a:solidFill>
                            <a:schemeClr val="tx1"/>
                          </a:solidFill>
                          <a:latin typeface="+mj-lt"/>
                        </a:rPr>
                        <a:t> team performance in daily report and weekly report and monthly report</a:t>
                      </a:r>
                      <a:endParaRPr lang="en-US" altLang="zh-CN" sz="140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For daily</a:t>
                      </a:r>
                      <a:r>
                        <a:rPr lang="en-US" altLang="zh-CN" sz="1400" baseline="0" dirty="0" smtClean="0">
                          <a:solidFill>
                            <a:schemeClr val="tx1"/>
                          </a:solidFill>
                          <a:latin typeface="+mj-lt"/>
                        </a:rPr>
                        <a:t> report I made automation by </a:t>
                      </a:r>
                      <a:r>
                        <a:rPr lang="en-US" altLang="zh-CN" sz="1400" b="1" baseline="0" dirty="0" smtClean="0">
                          <a:solidFill>
                            <a:schemeClr val="tx1"/>
                          </a:solidFill>
                          <a:latin typeface="+mj-lt"/>
                        </a:rPr>
                        <a:t>VBA </a:t>
                      </a:r>
                      <a:r>
                        <a:rPr lang="en-US" altLang="zh-CN" sz="1400" baseline="0" dirty="0" smtClean="0">
                          <a:solidFill>
                            <a:schemeClr val="tx1"/>
                          </a:solidFill>
                          <a:latin typeface="+mj-lt"/>
                        </a:rPr>
                        <a:t>Visual basic for application and it save me time</a:t>
                      </a:r>
                      <a:endParaRPr lang="en-US" altLang="zh-CN" sz="140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Get much know</a:t>
                      </a:r>
                      <a:r>
                        <a:rPr lang="en-US" altLang="zh-CN" sz="1400" baseline="0" dirty="0" smtClean="0">
                          <a:solidFill>
                            <a:schemeClr val="tx1"/>
                          </a:solidFill>
                          <a:latin typeface="+mj-lt"/>
                        </a:rPr>
                        <a:t>ledge than 2021 of problems and issue that relate to Retail platform or I-force </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baseline="0" dirty="0" smtClean="0">
                          <a:solidFill>
                            <a:schemeClr val="tx1"/>
                          </a:solidFill>
                          <a:latin typeface="+mj-lt"/>
                        </a:rPr>
                        <a:t>…. Supporting team key player in work review or Business review by Sharing data</a:t>
                      </a:r>
                      <a:endParaRPr lang="en-US" altLang="zh-CN" sz="140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Touch</a:t>
                      </a:r>
                      <a:r>
                        <a:rPr lang="en-US" altLang="zh-CN" sz="1400" baseline="0" dirty="0" smtClean="0">
                          <a:solidFill>
                            <a:schemeClr val="tx1"/>
                          </a:solidFill>
                          <a:latin typeface="+mj-lt"/>
                        </a:rPr>
                        <a:t> new comers a basic information of I-</a:t>
                      </a:r>
                      <a:r>
                        <a:rPr lang="en-US" altLang="zh-CN" sz="1400" baseline="0" dirty="0" err="1" smtClean="0">
                          <a:solidFill>
                            <a:schemeClr val="tx1"/>
                          </a:solidFill>
                          <a:latin typeface="+mj-lt"/>
                        </a:rPr>
                        <a:t>retail</a:t>
                      </a:r>
                      <a:r>
                        <a:rPr lang="en-US" altLang="zh-CN" sz="1400" kern="1200" baseline="0" dirty="0" err="1" smtClean="0">
                          <a:solidFill>
                            <a:schemeClr val="tx1"/>
                          </a:solidFill>
                          <a:latin typeface="+mn-lt"/>
                          <a:ea typeface="+mn-ea"/>
                          <a:cs typeface="+mn-cs"/>
                        </a:rPr>
                        <a:t>about</a:t>
                      </a:r>
                      <a:r>
                        <a:rPr lang="en-US" altLang="zh-CN" sz="1400" kern="1200" baseline="0" dirty="0" smtClean="0">
                          <a:solidFill>
                            <a:schemeClr val="tx1"/>
                          </a:solidFill>
                          <a:latin typeface="+mn-lt"/>
                          <a:ea typeface="+mn-ea"/>
                          <a:cs typeface="+mn-cs"/>
                        </a:rPr>
                        <a:t> (I-retail Attendance – applications – approver – shift plan – day off/holiday and Approving cycle)</a:t>
                      </a:r>
                      <a:endParaRPr lang="en-US" altLang="zh-CN" sz="1400" baseline="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baseline="0" dirty="0" smtClean="0">
                          <a:solidFill>
                            <a:schemeClr val="tx1"/>
                          </a:solidFill>
                          <a:latin typeface="+mj-lt"/>
                        </a:rPr>
                        <a:t>…. Use VBA </a:t>
                      </a:r>
                      <a:r>
                        <a:rPr lang="en-US" altLang="zh-CN" sz="1400" kern="1200" baseline="0" dirty="0" smtClean="0">
                          <a:solidFill>
                            <a:schemeClr val="tx1"/>
                          </a:solidFill>
                          <a:latin typeface="+mn-lt"/>
                          <a:ea typeface="+mn-ea"/>
                          <a:cs typeface="+mn-cs"/>
                        </a:rPr>
                        <a:t>automation to send achievement to promoter per </a:t>
                      </a:r>
                      <a:r>
                        <a:rPr lang="en-US" altLang="zh-CN" sz="1400" kern="1200" baseline="0" dirty="0" err="1" smtClean="0">
                          <a:solidFill>
                            <a:schemeClr val="tx1"/>
                          </a:solidFill>
                          <a:latin typeface="+mn-lt"/>
                          <a:ea typeface="+mn-ea"/>
                          <a:cs typeface="+mn-cs"/>
                        </a:rPr>
                        <a:t>whatsapp</a:t>
                      </a:r>
                      <a:endParaRPr lang="en-US" altLang="zh-CN" sz="1400" baseline="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kern="1200" baseline="0" dirty="0" smtClean="0">
                          <a:solidFill>
                            <a:schemeClr val="tx1"/>
                          </a:solidFill>
                          <a:latin typeface="+mj-lt"/>
                          <a:ea typeface="+mn-ea"/>
                          <a:cs typeface="+mn-cs"/>
                        </a:rPr>
                        <a:t>…. Update Weekly Summarize SMR Report to Regional Manager </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kern="1200" baseline="0" dirty="0" smtClean="0">
                          <a:solidFill>
                            <a:schemeClr val="tx1"/>
                          </a:solidFill>
                          <a:latin typeface="+mj-lt"/>
                          <a:ea typeface="+mn-ea"/>
                          <a:cs typeface="+mn-cs"/>
                        </a:rPr>
                        <a:t>…. Measure Huawei Market share for 2 accounts (El </a:t>
                      </a:r>
                      <a:r>
                        <a:rPr lang="en-US" altLang="zh-CN" sz="1400" kern="1200" baseline="0" dirty="0" err="1" smtClean="0">
                          <a:solidFill>
                            <a:schemeClr val="tx1"/>
                          </a:solidFill>
                          <a:latin typeface="+mj-lt"/>
                          <a:ea typeface="+mn-ea"/>
                          <a:cs typeface="+mn-cs"/>
                        </a:rPr>
                        <a:t>Ghazawy</a:t>
                      </a:r>
                      <a:r>
                        <a:rPr lang="en-US" altLang="zh-CN" sz="1400" kern="1200" baseline="0" dirty="0" smtClean="0">
                          <a:solidFill>
                            <a:schemeClr val="tx1"/>
                          </a:solidFill>
                          <a:latin typeface="+mj-lt"/>
                          <a:ea typeface="+mn-ea"/>
                          <a:cs typeface="+mn-cs"/>
                        </a:rPr>
                        <a:t> &amp; El </a:t>
                      </a:r>
                      <a:r>
                        <a:rPr lang="en-US" altLang="zh-CN" sz="1400" kern="1200" baseline="0" dirty="0" err="1" smtClean="0">
                          <a:solidFill>
                            <a:schemeClr val="tx1"/>
                          </a:solidFill>
                          <a:latin typeface="+mj-lt"/>
                          <a:ea typeface="+mn-ea"/>
                          <a:cs typeface="+mn-cs"/>
                        </a:rPr>
                        <a:t>shenawy</a:t>
                      </a:r>
                      <a:r>
                        <a:rPr lang="en-US" altLang="zh-CN" sz="1400" kern="1200" baseline="0" dirty="0" smtClean="0">
                          <a:solidFill>
                            <a:schemeClr val="tx1"/>
                          </a:solidFill>
                          <a:latin typeface="+mj-lt"/>
                          <a:ea typeface="+mn-ea"/>
                          <a:cs typeface="+mn-cs"/>
                        </a:rPr>
                        <a:t>)</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kern="1200" baseline="0" dirty="0" smtClean="0">
                          <a:solidFill>
                            <a:schemeClr val="tx1"/>
                          </a:solidFill>
                          <a:latin typeface="+mj-lt"/>
                          <a:ea typeface="+mn-ea"/>
                          <a:cs typeface="+mn-cs"/>
                        </a:rPr>
                        <a:t>…. Setting target for all the team after discuss with regional manager and provide team achievement last 3 months    and store stock and store CAPA and new month Route plan</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endParaRPr lang="en-US" altLang="zh-CN" sz="1400" kern="1200" baseline="0" dirty="0" smtClean="0">
                        <a:solidFill>
                          <a:schemeClr val="tx1"/>
                        </a:solidFill>
                        <a:latin typeface="+mj-lt"/>
                        <a:ea typeface="+mn-ea"/>
                        <a:cs typeface="+mn-cs"/>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endParaRPr lang="en-US" altLang="zh-CN" sz="1400" kern="1200" baseline="0" dirty="0" smtClean="0">
                        <a:solidFill>
                          <a:schemeClr val="tx1"/>
                        </a:solidFill>
                        <a:latin typeface="+mj-lt"/>
                        <a:ea typeface="+mn-ea"/>
                        <a:cs typeface="+mn-cs"/>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800" dirty="0" smtClean="0">
                        <a:solidFill>
                          <a:schemeClr val="tx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1196312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239442"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Failure</a:t>
            </a:r>
            <a:endParaRPr lang="en-US" b="1" dirty="0">
              <a:latin typeface="+mj-lt"/>
            </a:endParaRPr>
          </a:p>
        </p:txBody>
      </p:sp>
      <p:graphicFrame>
        <p:nvGraphicFramePr>
          <p:cNvPr id="5" name="表格 5"/>
          <p:cNvGraphicFramePr>
            <a:graphicFrameLocks noGrp="1"/>
          </p:cNvGraphicFramePr>
          <p:nvPr>
            <p:extLst>
              <p:ext uri="{D42A27DB-BD31-4B8C-83A1-F6EECF244321}">
                <p14:modId xmlns:p14="http://schemas.microsoft.com/office/powerpoint/2010/main" val="3655543271"/>
              </p:ext>
            </p:extLst>
          </p:nvPr>
        </p:nvGraphicFramePr>
        <p:xfrm>
          <a:off x="1331038" y="2087944"/>
          <a:ext cx="9351469" cy="4379082"/>
        </p:xfrm>
        <a:graphic>
          <a:graphicData uri="http://schemas.openxmlformats.org/drawingml/2006/table">
            <a:tbl>
              <a:tblPr firstRow="1" bandRow="1">
                <a:tableStyleId>{72833802-FEF1-4C79-8D5D-14CF1EAF98D9}</a:tableStyleId>
              </a:tblPr>
              <a:tblGrid>
                <a:gridCol w="9351469"/>
              </a:tblGrid>
              <a:tr h="60097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Failure</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815807">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kern="1200" dirty="0" smtClean="0">
                          <a:solidFill>
                            <a:schemeClr val="tx1"/>
                          </a:solidFill>
                          <a:latin typeface="+mj-lt"/>
                          <a:ea typeface="+mn-ea"/>
                          <a:cs typeface="+mn-cs"/>
                        </a:rPr>
                        <a:t>What was the mistake or your failure in 2020 and explain the root reasons ?</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982990">
                <a:tc>
                  <a:txBody>
                    <a:bodyPr/>
                    <a:lstStyle/>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Getting</a:t>
                      </a:r>
                      <a:r>
                        <a:rPr lang="en-US" altLang="zh-CN" sz="1400" baseline="0" dirty="0" smtClean="0">
                          <a:solidFill>
                            <a:schemeClr val="tx1"/>
                          </a:solidFill>
                          <a:latin typeface="+mj-lt"/>
                        </a:rPr>
                        <a:t> much work in the beginning of each month made me work after working hours</a:t>
                      </a:r>
                      <a:endParaRPr lang="en-US" altLang="zh-CN" sz="140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Having</a:t>
                      </a:r>
                      <a:r>
                        <a:rPr lang="en-US" altLang="zh-CN" sz="1400" baseline="0" dirty="0" smtClean="0">
                          <a:solidFill>
                            <a:schemeClr val="tx1"/>
                          </a:solidFill>
                          <a:latin typeface="+mj-lt"/>
                        </a:rPr>
                        <a:t> problems with many tasks in day that made me forget minor tasks.</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777351">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Explain the actions to avoid such issues happen again to you or new comers in future</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201956">
                <a:tc>
                  <a:txBody>
                    <a:bodyPr/>
                    <a:lstStyle/>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I</a:t>
                      </a:r>
                      <a:r>
                        <a:rPr lang="en-US" altLang="zh-CN" sz="1400" baseline="0" dirty="0" smtClean="0">
                          <a:solidFill>
                            <a:schemeClr val="tx1"/>
                          </a:solidFill>
                          <a:latin typeface="+mj-lt"/>
                        </a:rPr>
                        <a:t> started to list tasks and which of it high priority or less priority and start to work in it very fast.</a:t>
                      </a:r>
                      <a:endParaRPr lang="en-US" altLang="zh-CN" sz="140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a:t>
                      </a:r>
                      <a:r>
                        <a:rPr lang="en-US" altLang="zh-CN" sz="1400" kern="1200" dirty="0" smtClean="0">
                          <a:solidFill>
                            <a:schemeClr val="tx1"/>
                          </a:solidFill>
                          <a:latin typeface="+mn-lt"/>
                          <a:ea typeface="+mn-ea"/>
                          <a:cs typeface="+mn-cs"/>
                        </a:rPr>
                        <a:t>For minor tasks that I always</a:t>
                      </a:r>
                      <a:r>
                        <a:rPr lang="en-US" altLang="zh-CN" sz="1400" kern="1200" baseline="0" dirty="0" smtClean="0">
                          <a:solidFill>
                            <a:schemeClr val="tx1"/>
                          </a:solidFill>
                          <a:latin typeface="+mn-lt"/>
                          <a:ea typeface="+mn-ea"/>
                          <a:cs typeface="+mn-cs"/>
                        </a:rPr>
                        <a:t> forget I add them in task reminder.</a:t>
                      </a:r>
                      <a:endParaRPr lang="en-US" altLang="zh-CN" sz="140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a:t>
                      </a:r>
                      <a:r>
                        <a:rPr lang="en-US" altLang="zh-CN" sz="1400" kern="1200" dirty="0" smtClean="0">
                          <a:solidFill>
                            <a:schemeClr val="tx1"/>
                          </a:solidFill>
                          <a:latin typeface="+mn-lt"/>
                          <a:ea typeface="+mn-ea"/>
                          <a:cs typeface="+mn-cs"/>
                        </a:rPr>
                        <a:t>Think</a:t>
                      </a:r>
                      <a:r>
                        <a:rPr lang="en-US" altLang="zh-CN" sz="1400" kern="1200" baseline="0" dirty="0" smtClean="0">
                          <a:solidFill>
                            <a:schemeClr val="tx1"/>
                          </a:solidFill>
                          <a:latin typeface="+mn-lt"/>
                          <a:ea typeface="+mn-ea"/>
                          <a:cs typeface="+mn-cs"/>
                        </a:rPr>
                        <a:t> out of the box make automation for daily reports and made more excel formula.</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10039049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600118"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Reflection</a:t>
            </a:r>
          </a:p>
        </p:txBody>
      </p:sp>
      <p:graphicFrame>
        <p:nvGraphicFramePr>
          <p:cNvPr id="6" name="表格 5"/>
          <p:cNvGraphicFramePr>
            <a:graphicFrameLocks noGrp="1"/>
          </p:cNvGraphicFramePr>
          <p:nvPr>
            <p:extLst>
              <p:ext uri="{D42A27DB-BD31-4B8C-83A1-F6EECF244321}">
                <p14:modId xmlns:p14="http://schemas.microsoft.com/office/powerpoint/2010/main" val="2639430865"/>
              </p:ext>
            </p:extLst>
          </p:nvPr>
        </p:nvGraphicFramePr>
        <p:xfrm>
          <a:off x="1276954" y="2302419"/>
          <a:ext cx="9488378" cy="5598171"/>
        </p:xfrm>
        <a:graphic>
          <a:graphicData uri="http://schemas.openxmlformats.org/drawingml/2006/table">
            <a:tbl>
              <a:tblPr firstRow="1" bandRow="1">
                <a:tableStyleId>{72833802-FEF1-4C79-8D5D-14CF1EAF98D9}</a:tableStyleId>
              </a:tblPr>
              <a:tblGrid>
                <a:gridCol w="9488378"/>
              </a:tblGrid>
              <a:tr h="44357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Reflection</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77625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kern="1200" dirty="0" smtClean="0">
                          <a:solidFill>
                            <a:schemeClr val="tx1"/>
                          </a:solidFill>
                          <a:latin typeface="+mj-lt"/>
                          <a:ea typeface="+mn-ea"/>
                          <a:cs typeface="+mn-cs"/>
                        </a:rPr>
                        <a:t>If you are requested to repeat the work what you have done in 2021, how to make the work result better</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108940">
                <a:tc>
                  <a:txBody>
                    <a:bodyPr/>
                    <a:lstStyle/>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The</a:t>
                      </a:r>
                      <a:r>
                        <a:rPr lang="en-US" altLang="zh-CN" sz="1400" baseline="0" dirty="0" smtClean="0">
                          <a:solidFill>
                            <a:schemeClr val="tx1"/>
                          </a:solidFill>
                          <a:latin typeface="+mj-lt"/>
                        </a:rPr>
                        <a:t> knowledge is most important thing in the my previous work today I have knowledge of many aspect of business device that made me have more information to reveal .</a:t>
                      </a:r>
                      <a:endParaRPr lang="en-US" altLang="zh-CN" sz="140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I</a:t>
                      </a:r>
                      <a:r>
                        <a:rPr lang="en-US" altLang="zh-CN" sz="1400" baseline="0" dirty="0" smtClean="0">
                          <a:solidFill>
                            <a:schemeClr val="tx1"/>
                          </a:solidFill>
                          <a:latin typeface="+mj-lt"/>
                        </a:rPr>
                        <a:t> prefer to make report work easy by automation.</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776258">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If ask you to hire a new candidate to do the work what you have done in 2021, what kind of knowledge and skills you will check in interview?</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108940">
                <a:tc>
                  <a:txBody>
                    <a:bodyPr/>
                    <a:lstStyle/>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….have expert knowledge of Microsoft</a:t>
                      </a:r>
                      <a:r>
                        <a:rPr lang="en-US" altLang="zh-CN" sz="1400" baseline="0" dirty="0" smtClean="0">
                          <a:solidFill>
                            <a:schemeClr val="tx1"/>
                          </a:solidFill>
                          <a:latin typeface="+mj-lt"/>
                        </a:rPr>
                        <a:t> (excel and power point) in excel how is he doing with complex formula and if he can work with VBA or any programing language to support him to make automation</a:t>
                      </a:r>
                      <a:endParaRPr lang="en-US" altLang="zh-CN" sz="140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Statistical</a:t>
                      </a:r>
                      <a:r>
                        <a:rPr lang="en-US" altLang="zh-CN" sz="1400" baseline="0" dirty="0" smtClean="0">
                          <a:solidFill>
                            <a:schemeClr val="tx1"/>
                          </a:solidFill>
                          <a:latin typeface="+mj-lt"/>
                        </a:rPr>
                        <a:t> and mathematical knowledge and how he can work with number</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baseline="0" dirty="0" smtClean="0">
                          <a:solidFill>
                            <a:schemeClr val="tx1"/>
                          </a:solidFill>
                          <a:latin typeface="+mj-lt"/>
                        </a:rPr>
                        <a:t>…. Business skills and thinking to solve complex Business problem</a:t>
                      </a:r>
                      <a:endParaRPr lang="en-US" altLang="zh-CN" sz="1400" dirty="0" smtClean="0">
                        <a:solidFill>
                          <a:schemeClr val="tx1"/>
                        </a:solidFill>
                        <a:latin typeface="+mj-lt"/>
                      </a:endParaRP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dirty="0" smtClean="0">
                          <a:solidFill>
                            <a:schemeClr val="tx1"/>
                          </a:solidFill>
                          <a:latin typeface="+mj-lt"/>
                        </a:rPr>
                        <a:t>…. Visualization skills how to make summary</a:t>
                      </a:r>
                      <a:r>
                        <a:rPr lang="en-US" altLang="zh-CN" sz="1400" baseline="0" dirty="0" smtClean="0">
                          <a:solidFill>
                            <a:schemeClr val="tx1"/>
                          </a:solidFill>
                          <a:latin typeface="+mj-lt"/>
                        </a:rPr>
                        <a:t> for data and made new vision with it.</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400" baseline="0" dirty="0" smtClean="0">
                          <a:solidFill>
                            <a:schemeClr val="tx1"/>
                          </a:solidFill>
                          <a:latin typeface="+mj-lt"/>
                        </a:rPr>
                        <a:t>…. In additional forecasting and prediction knowledge in regression analysis</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727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What is the depth and width of each knowledge of skills for your</a:t>
                      </a:r>
                      <a:r>
                        <a:rPr lang="en-US" altLang="zh-CN" sz="1400" baseline="0" dirty="0" smtClean="0">
                          <a:solidFill>
                            <a:schemeClr val="tx1"/>
                          </a:solidFill>
                          <a:latin typeface="+mj-lt"/>
                        </a:rPr>
                        <a:t> level?</a:t>
                      </a:r>
                      <a:r>
                        <a:rPr lang="en-US" altLang="zh-CN" sz="1400" dirty="0" smtClean="0">
                          <a:solidFill>
                            <a:schemeClr val="tx1"/>
                          </a:solidFill>
                          <a:latin typeface="+mj-lt"/>
                        </a:rPr>
                        <a:t> ENTRY level, L1, L2, L3, L4….</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48826">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.....My</a:t>
                      </a:r>
                      <a:r>
                        <a:rPr lang="en-US" altLang="zh-CN" sz="1400" baseline="0" dirty="0" smtClean="0">
                          <a:solidFill>
                            <a:schemeClr val="tx1"/>
                          </a:solidFill>
                          <a:latin typeface="+mj-lt"/>
                        </a:rPr>
                        <a:t> depth and width of knowledge is L3</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9115325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3. </a:t>
            </a:r>
            <a:r>
              <a:rPr lang="en-US" altLang="zh-CN" sz="4000" dirty="0"/>
              <a:t>Future Plan</a:t>
            </a:r>
            <a:endParaRPr lang="en-US" sz="4000" dirty="0"/>
          </a:p>
        </p:txBody>
      </p:sp>
      <p:sp>
        <p:nvSpPr>
          <p:cNvPr id="2" name="Rectangle 1"/>
          <p:cNvSpPr/>
          <p:nvPr/>
        </p:nvSpPr>
        <p:spPr>
          <a:xfrm>
            <a:off x="838200" y="1694080"/>
            <a:ext cx="3560590"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Personal Improvement Plan</a:t>
            </a:r>
          </a:p>
        </p:txBody>
      </p:sp>
      <p:graphicFrame>
        <p:nvGraphicFramePr>
          <p:cNvPr id="8" name="表格 5"/>
          <p:cNvGraphicFramePr>
            <a:graphicFrameLocks noGrp="1"/>
          </p:cNvGraphicFramePr>
          <p:nvPr>
            <p:extLst>
              <p:ext uri="{D42A27DB-BD31-4B8C-83A1-F6EECF244321}">
                <p14:modId xmlns:p14="http://schemas.microsoft.com/office/powerpoint/2010/main" val="4160688429"/>
              </p:ext>
            </p:extLst>
          </p:nvPr>
        </p:nvGraphicFramePr>
        <p:xfrm>
          <a:off x="838200" y="2063412"/>
          <a:ext cx="10203756" cy="5961435"/>
        </p:xfrm>
        <a:graphic>
          <a:graphicData uri="http://schemas.openxmlformats.org/drawingml/2006/table">
            <a:tbl>
              <a:tblPr firstRow="1" bandRow="1">
                <a:tableStyleId>{72833802-FEF1-4C79-8D5D-14CF1EAF98D9}</a:tableStyleId>
              </a:tblPr>
              <a:tblGrid>
                <a:gridCol w="10203756"/>
              </a:tblGrid>
              <a:tr h="485166">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Personal Improvement Plan</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48685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kern="1200" dirty="0" smtClean="0">
                          <a:solidFill>
                            <a:schemeClr val="tx1"/>
                          </a:solidFill>
                          <a:latin typeface="+mj-lt"/>
                          <a:ea typeface="+mn-ea"/>
                          <a:cs typeface="+mn-cs"/>
                        </a:rPr>
                        <a:t>What is the your weakness and shortcoming now and which part you would like to improve in 2022?</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86927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kern="1200" dirty="0" smtClean="0">
                          <a:solidFill>
                            <a:schemeClr val="tx1"/>
                          </a:solidFill>
                          <a:latin typeface="+mj-lt"/>
                          <a:ea typeface="+mn-ea"/>
                          <a:cs typeface="+mn-cs"/>
                        </a:rPr>
                        <a:t>weakness and shortcoming </a:t>
                      </a:r>
                      <a:r>
                        <a:rPr lang="en-US" altLang="zh-CN" sz="1400" dirty="0" smtClean="0">
                          <a:solidFill>
                            <a:schemeClr val="tx1"/>
                          </a:solidFill>
                          <a:latin typeface="+mj-lt"/>
                        </a:rPr>
                        <a:t>: being</a:t>
                      </a:r>
                      <a:r>
                        <a:rPr lang="en-US" altLang="zh-CN" sz="1400" baseline="0" dirty="0" smtClean="0">
                          <a:solidFill>
                            <a:schemeClr val="tx1"/>
                          </a:solidFill>
                          <a:latin typeface="+mj-lt"/>
                        </a:rPr>
                        <a:t> reliable person that made my team trust my skills and knowledge in business and made them delegate more tasks for me and that made me more busy.</a:t>
                      </a:r>
                      <a:endParaRPr lang="en-US" altLang="zh-CN" sz="14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Improving in 2022: </a:t>
                      </a:r>
                      <a:r>
                        <a:rPr lang="en-US" altLang="zh-CN" sz="1400" baseline="0" dirty="0" smtClean="0">
                          <a:solidFill>
                            <a:schemeClr val="tx1"/>
                          </a:solidFill>
                          <a:latin typeface="+mj-lt"/>
                        </a:rPr>
                        <a:t> 1- start to delegate this additional tasks to the team who can do it. It made me focus more on tasks that need to focus in my main job.</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baseline="0" dirty="0" smtClean="0">
                          <a:solidFill>
                            <a:schemeClr val="tx1"/>
                          </a:solidFill>
                          <a:latin typeface="+mj-lt"/>
                        </a:rPr>
                        <a:t>2- for tasks required from me always I have flexibility to add it in daily report it will be always shown to team player</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586372">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kern="1200" dirty="0" smtClean="0">
                          <a:solidFill>
                            <a:schemeClr val="tx1"/>
                          </a:solidFill>
                          <a:latin typeface="+mj-lt"/>
                          <a:ea typeface="+mn-ea"/>
                          <a:cs typeface="+mn-cs"/>
                        </a:rPr>
                        <a:t>What is your plan to enhance your knowledge and experience in 2022?</a:t>
                      </a:r>
                      <a:r>
                        <a:rPr lang="en-US" altLang="zh-CN" sz="1400" kern="1200" baseline="0" dirty="0" smtClean="0">
                          <a:solidFill>
                            <a:schemeClr val="tx1"/>
                          </a:solidFill>
                          <a:latin typeface="+mj-lt"/>
                          <a:ea typeface="+mn-ea"/>
                          <a:cs typeface="+mn-cs"/>
                        </a:rPr>
                        <a:t> </a:t>
                      </a:r>
                      <a:r>
                        <a:rPr lang="en-US" altLang="zh-CN" sz="1400" kern="1200" dirty="0" smtClean="0">
                          <a:solidFill>
                            <a:schemeClr val="tx1"/>
                          </a:solidFill>
                          <a:latin typeface="+mj-lt"/>
                          <a:ea typeface="+mn-ea"/>
                          <a:cs typeface="+mn-cs"/>
                        </a:rPr>
                        <a:t>show the action, expected output and timetable</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212914">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Enhance</a:t>
                      </a:r>
                      <a:r>
                        <a:rPr lang="en-US" altLang="zh-CN" sz="1400" baseline="0" dirty="0" smtClean="0">
                          <a:solidFill>
                            <a:schemeClr val="tx1"/>
                          </a:solidFill>
                          <a:latin typeface="+mj-lt"/>
                        </a:rPr>
                        <a:t> plan</a:t>
                      </a:r>
                      <a:r>
                        <a:rPr lang="en-US" altLang="zh-CN" sz="1400" dirty="0" smtClean="0">
                          <a:solidFill>
                            <a:schemeClr val="tx1"/>
                          </a:solidFill>
                          <a:latin typeface="+mj-lt"/>
                        </a:rPr>
                        <a:t>: 1-</a:t>
                      </a:r>
                      <a:r>
                        <a:rPr lang="en-US" altLang="zh-CN" sz="1400" baseline="0" dirty="0" smtClean="0">
                          <a:solidFill>
                            <a:schemeClr val="tx1"/>
                          </a:solidFill>
                          <a:latin typeface="+mj-lt"/>
                        </a:rPr>
                        <a:t> Enhance my knowledge in statistical analysis and Business analysis.   2. Enhance my knowledge in Python and VBA to automate my work </a:t>
                      </a:r>
                      <a:endParaRPr lang="en-US" altLang="zh-CN" sz="14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Action: I started</a:t>
                      </a:r>
                      <a:r>
                        <a:rPr lang="en-US" altLang="zh-CN" sz="1400" baseline="0" dirty="0" smtClean="0">
                          <a:solidFill>
                            <a:schemeClr val="tx1"/>
                          </a:solidFill>
                          <a:latin typeface="+mj-lt"/>
                        </a:rPr>
                        <a:t> follow channel BA (Business Analyst) on YouTube and attend on Coursera Python programing courses</a:t>
                      </a:r>
                      <a:endParaRPr lang="en-US" altLang="zh-CN" sz="14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Expected output: will</a:t>
                      </a:r>
                      <a:r>
                        <a:rPr lang="en-US" altLang="zh-CN" sz="1400" baseline="0" dirty="0" smtClean="0">
                          <a:solidFill>
                            <a:schemeClr val="tx1"/>
                          </a:solidFill>
                          <a:latin typeface="+mj-lt"/>
                        </a:rPr>
                        <a:t> learn more about automation and more about statistics and more about inferential statistics and linear regression models it helps in predicting Data. </a:t>
                      </a:r>
                      <a:endParaRPr lang="en-US" altLang="zh-CN" sz="14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Timetable: </a:t>
                      </a:r>
                      <a:r>
                        <a:rPr lang="en-US" altLang="zh-CN" sz="1400" kern="1200" dirty="0" smtClean="0">
                          <a:solidFill>
                            <a:schemeClr val="tx1"/>
                          </a:solidFill>
                          <a:latin typeface="+mn-lt"/>
                          <a:ea typeface="+mn-ea"/>
                          <a:cs typeface="+mn-cs"/>
                        </a:rPr>
                        <a:t>2</a:t>
                      </a:r>
                      <a:r>
                        <a:rPr lang="en-US" altLang="zh-CN" sz="1400" kern="1200" baseline="30000" dirty="0" smtClean="0">
                          <a:solidFill>
                            <a:schemeClr val="tx1"/>
                          </a:solidFill>
                          <a:latin typeface="+mn-lt"/>
                          <a:ea typeface="+mn-ea"/>
                          <a:cs typeface="+mn-cs"/>
                        </a:rPr>
                        <a:t>nd</a:t>
                      </a:r>
                      <a:r>
                        <a:rPr lang="en-US" altLang="zh-CN" sz="1400" kern="1200" dirty="0" smtClean="0">
                          <a:solidFill>
                            <a:schemeClr val="tx1"/>
                          </a:solidFill>
                          <a:latin typeface="+mn-lt"/>
                          <a:ea typeface="+mn-ea"/>
                          <a:cs typeface="+mn-cs"/>
                        </a:rPr>
                        <a:t> half of</a:t>
                      </a:r>
                      <a:r>
                        <a:rPr lang="en-US" altLang="zh-CN" sz="1400" kern="1200" baseline="0" dirty="0" smtClean="0">
                          <a:solidFill>
                            <a:schemeClr val="tx1"/>
                          </a:solidFill>
                          <a:latin typeface="+mn-lt"/>
                          <a:ea typeface="+mn-ea"/>
                          <a:cs typeface="+mn-cs"/>
                        </a:rPr>
                        <a:t> 2022</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6029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What you are going to do to add more value to your manager, to your team or to other dept.?</a:t>
                      </a:r>
                      <a:r>
                        <a:rPr lang="en-US" altLang="zh-CN" sz="1400" baseline="0" dirty="0" smtClean="0">
                          <a:solidFill>
                            <a:schemeClr val="tx1"/>
                          </a:solidFill>
                          <a:latin typeface="+mj-lt"/>
                        </a:rPr>
                        <a:t> </a:t>
                      </a:r>
                      <a:r>
                        <a:rPr lang="en-US" altLang="zh-CN" sz="1400" dirty="0" smtClean="0">
                          <a:solidFill>
                            <a:schemeClr val="tx1"/>
                          </a:solidFill>
                          <a:latin typeface="+mj-lt"/>
                        </a:rPr>
                        <a:t>show the action, expected output and timetable</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1212914">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Enhance</a:t>
                      </a:r>
                      <a:r>
                        <a:rPr lang="en-US" altLang="zh-CN" sz="1400" baseline="0" dirty="0" smtClean="0">
                          <a:solidFill>
                            <a:schemeClr val="tx1"/>
                          </a:solidFill>
                          <a:latin typeface="+mj-lt"/>
                        </a:rPr>
                        <a:t> plan</a:t>
                      </a:r>
                      <a:r>
                        <a:rPr lang="en-US" altLang="zh-CN" sz="1400" dirty="0" smtClean="0">
                          <a:solidFill>
                            <a:schemeClr val="tx1"/>
                          </a:solidFill>
                          <a:latin typeface="+mj-lt"/>
                        </a:rPr>
                        <a:t>:</a:t>
                      </a:r>
                      <a:r>
                        <a:rPr lang="en-US" altLang="zh-CN" sz="1400" baseline="0" dirty="0" smtClean="0">
                          <a:solidFill>
                            <a:schemeClr val="tx1"/>
                          </a:solidFill>
                          <a:latin typeface="+mj-lt"/>
                        </a:rPr>
                        <a:t> teach team more about data and how they can made analysis for their achievement .</a:t>
                      </a:r>
                      <a:endParaRPr lang="en-US" altLang="zh-CN" sz="14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Action:</a:t>
                      </a:r>
                      <a:r>
                        <a:rPr lang="en-US" altLang="zh-CN" sz="1400" baseline="0" dirty="0" smtClean="0">
                          <a:solidFill>
                            <a:schemeClr val="tx1"/>
                          </a:solidFill>
                          <a:latin typeface="+mj-lt"/>
                        </a:rPr>
                        <a:t> I started with teach member like Mahmoud Osama OR area manager and will do more lecture to the team</a:t>
                      </a:r>
                      <a:endParaRPr lang="en-US" altLang="zh-CN" sz="14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Expected output: team have more knowledge of analysis and numerical thinking that</a:t>
                      </a:r>
                      <a:r>
                        <a:rPr lang="en-US" altLang="zh-CN" sz="1400" baseline="0" dirty="0" smtClean="0">
                          <a:solidFill>
                            <a:schemeClr val="tx1"/>
                          </a:solidFill>
                          <a:latin typeface="+mj-lt"/>
                        </a:rPr>
                        <a:t> will give him change to track his sales </a:t>
                      </a:r>
                      <a:endParaRPr lang="en-US" altLang="zh-CN" sz="14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Timetable: 2</a:t>
                      </a:r>
                      <a:r>
                        <a:rPr lang="en-US" altLang="zh-CN" sz="1400" baseline="30000" dirty="0" smtClean="0">
                          <a:solidFill>
                            <a:schemeClr val="tx1"/>
                          </a:solidFill>
                          <a:latin typeface="+mj-lt"/>
                        </a:rPr>
                        <a:t>nd</a:t>
                      </a:r>
                      <a:r>
                        <a:rPr lang="en-US" altLang="zh-CN" sz="1400" dirty="0" smtClean="0">
                          <a:solidFill>
                            <a:schemeClr val="tx1"/>
                          </a:solidFill>
                          <a:latin typeface="+mj-lt"/>
                        </a:rPr>
                        <a:t> half of</a:t>
                      </a:r>
                      <a:r>
                        <a:rPr lang="en-US" altLang="zh-CN" sz="1400" baseline="0" dirty="0" smtClean="0">
                          <a:solidFill>
                            <a:schemeClr val="tx1"/>
                          </a:solidFill>
                          <a:latin typeface="+mj-lt"/>
                        </a:rPr>
                        <a:t> 2022</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8862605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1. Personal Profile</a:t>
            </a:r>
            <a:endParaRPr lang="en-US" sz="4000" dirty="0"/>
          </a:p>
        </p:txBody>
      </p:sp>
      <p:graphicFrame>
        <p:nvGraphicFramePr>
          <p:cNvPr id="6" name="表格 3"/>
          <p:cNvGraphicFramePr>
            <a:graphicFrameLocks noGrp="1"/>
          </p:cNvGraphicFramePr>
          <p:nvPr>
            <p:extLst>
              <p:ext uri="{D42A27DB-BD31-4B8C-83A1-F6EECF244321}">
                <p14:modId xmlns:p14="http://schemas.microsoft.com/office/powerpoint/2010/main" val="2165298412"/>
              </p:ext>
            </p:extLst>
          </p:nvPr>
        </p:nvGraphicFramePr>
        <p:xfrm>
          <a:off x="478404" y="1931770"/>
          <a:ext cx="11235192" cy="6274431"/>
        </p:xfrm>
        <a:graphic>
          <a:graphicData uri="http://schemas.openxmlformats.org/drawingml/2006/table">
            <a:tbl>
              <a:tblPr/>
              <a:tblGrid>
                <a:gridCol w="3586296"/>
                <a:gridCol w="2325487"/>
                <a:gridCol w="5323409"/>
              </a:tblGrid>
              <a:tr h="260226">
                <a:tc gridSpan="3">
                  <a:txBody>
                    <a:bodyPr/>
                    <a:lstStyle/>
                    <a:p>
                      <a:pPr algn="ctr">
                        <a:spcAft>
                          <a:spcPts val="0"/>
                        </a:spcAft>
                      </a:pPr>
                      <a:r>
                        <a:rPr lang="en-US" altLang="zh-CN" sz="1200" b="1" kern="100" dirty="0" smtClean="0">
                          <a:solidFill>
                            <a:schemeClr val="bg1"/>
                          </a:solidFill>
                          <a:latin typeface="+mj-lt"/>
                          <a:ea typeface="微软雅黑" pitchFamily="34" charset="-122"/>
                          <a:cs typeface="Times New Roman"/>
                        </a:rPr>
                        <a:t>PERSONAL</a:t>
                      </a:r>
                      <a:r>
                        <a:rPr lang="en-US" altLang="zh-CN" sz="1200" b="1" kern="100" baseline="0" dirty="0" smtClean="0">
                          <a:solidFill>
                            <a:schemeClr val="bg1"/>
                          </a:solidFill>
                          <a:latin typeface="+mj-lt"/>
                          <a:ea typeface="微软雅黑" pitchFamily="34" charset="-122"/>
                          <a:cs typeface="Times New Roman"/>
                        </a:rPr>
                        <a:t> PROFILE</a:t>
                      </a:r>
                      <a:endParaRPr lang="zh-CN" sz="1200" b="1" kern="100" dirty="0">
                        <a:solidFill>
                          <a:schemeClr val="bg1"/>
                        </a:solidFill>
                        <a:latin typeface="+mj-lt"/>
                        <a:ea typeface="微软雅黑" pitchFamily="34" charset="-122"/>
                        <a:cs typeface="Times New Roman"/>
                      </a:endParaRPr>
                    </a:p>
                  </a:txBody>
                  <a:tcPr marL="45720" marR="4572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00000"/>
                    </a:solidFill>
                  </a:tcPr>
                </a:tc>
                <a:tc hMerge="1">
                  <a:txBody>
                    <a:bodyPr/>
                    <a:lstStyle/>
                    <a:p>
                      <a:endParaRPr lang="zh-CN" altLang="en-US"/>
                    </a:p>
                  </a:txBody>
                  <a:tcPr/>
                </a:tc>
                <a:tc hMerge="1">
                  <a:txBody>
                    <a:bodyPr/>
                    <a:lstStyle/>
                    <a:p>
                      <a:endParaRPr lang="zh-CN" altLang="en-US"/>
                    </a:p>
                  </a:txBody>
                  <a:tcPr/>
                </a:tc>
              </a:tr>
              <a:tr h="260226">
                <a:tc>
                  <a:txBody>
                    <a:bodyPr/>
                    <a:lstStyle/>
                    <a:p>
                      <a:pPr algn="l">
                        <a:spcAft>
                          <a:spcPts val="0"/>
                        </a:spcAft>
                      </a:pPr>
                      <a:r>
                        <a:rPr lang="en-US" altLang="zh-CN" sz="1200" b="1" kern="0" dirty="0" smtClean="0">
                          <a:solidFill>
                            <a:schemeClr val="tx1"/>
                          </a:solidFill>
                          <a:latin typeface="+mj-lt"/>
                          <a:ea typeface="微软雅黑" pitchFamily="34" charset="-122"/>
                          <a:cs typeface="Arial"/>
                        </a:rPr>
                        <a:t>Applicant</a:t>
                      </a:r>
                      <a:r>
                        <a:rPr lang="zh-CN" sz="1200" b="1" kern="0" dirty="0" smtClean="0">
                          <a:solidFill>
                            <a:schemeClr val="tx1"/>
                          </a:solidFill>
                          <a:latin typeface="+mj-lt"/>
                          <a:ea typeface="微软雅黑" pitchFamily="34" charset="-122"/>
                          <a:cs typeface="Arial"/>
                        </a:rPr>
                        <a:t>：</a:t>
                      </a:r>
                      <a:r>
                        <a:rPr lang="en-US" altLang="zh-CN" sz="1200" b="1" kern="0" dirty="0" smtClean="0">
                          <a:solidFill>
                            <a:schemeClr val="tx1"/>
                          </a:solidFill>
                          <a:latin typeface="+mj-lt"/>
                          <a:ea typeface="微软雅黑" pitchFamily="34" charset="-122"/>
                          <a:cs typeface="Arial"/>
                        </a:rPr>
                        <a:t>Mohamed Ahmed Ali</a:t>
                      </a:r>
                      <a:endParaRPr lang="zh-CN" sz="1200" kern="100" dirty="0">
                        <a:solidFill>
                          <a:schemeClr val="tx1"/>
                        </a:solidFill>
                        <a:latin typeface="+mj-lt"/>
                        <a:ea typeface="微软雅黑" pitchFamily="34" charset="-122"/>
                        <a:cs typeface="Times New Roman"/>
                      </a:endParaRPr>
                    </a:p>
                  </a:txBody>
                  <a:tcPr marL="45720" marR="45720" anchor="ctr">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1187798" rtl="0" eaLnBrk="1" latinLnBrk="0" hangingPunct="1">
                        <a:spcAft>
                          <a:spcPts val="0"/>
                        </a:spcAft>
                      </a:pPr>
                      <a:r>
                        <a:rPr lang="en-US" altLang="zh-CN" sz="1200" b="1" kern="0" dirty="0" smtClean="0">
                          <a:solidFill>
                            <a:schemeClr val="tx1"/>
                          </a:solidFill>
                          <a:latin typeface="+mj-lt"/>
                          <a:ea typeface="微软雅黑" pitchFamily="34" charset="-122"/>
                          <a:cs typeface="Arial"/>
                        </a:rPr>
                        <a:t>ID</a:t>
                      </a:r>
                      <a:r>
                        <a:rPr lang="zh-CN" sz="1200" b="1" kern="0" dirty="0" smtClean="0">
                          <a:solidFill>
                            <a:schemeClr val="tx1"/>
                          </a:solidFill>
                          <a:latin typeface="+mj-lt"/>
                          <a:ea typeface="微软雅黑" pitchFamily="34" charset="-122"/>
                          <a:cs typeface="Arial"/>
                        </a:rPr>
                        <a:t>：</a:t>
                      </a:r>
                      <a:r>
                        <a:rPr lang="en-US" altLang="zh-CN" sz="1200" b="1" kern="0" dirty="0" smtClean="0">
                          <a:solidFill>
                            <a:schemeClr val="tx1"/>
                          </a:solidFill>
                          <a:latin typeface="+mj-lt"/>
                          <a:ea typeface="微软雅黑" pitchFamily="34" charset="-122"/>
                          <a:cs typeface="Arial"/>
                        </a:rPr>
                        <a:t>WX1019019</a:t>
                      </a:r>
                      <a:endParaRPr lang="zh-CN" sz="1200" b="1" kern="0" dirty="0">
                        <a:solidFill>
                          <a:schemeClr val="tx1"/>
                        </a:solidFill>
                        <a:latin typeface="+mj-lt"/>
                        <a:ea typeface="微软雅黑" pitchFamily="34" charset="-122"/>
                        <a:cs typeface="Arial"/>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1187798" rtl="0" eaLnBrk="1" latinLnBrk="0" hangingPunct="1">
                        <a:spcAft>
                          <a:spcPts val="0"/>
                        </a:spcAft>
                      </a:pPr>
                      <a:r>
                        <a:rPr lang="en-US" altLang="zh-CN" sz="1200" b="1" kern="0" dirty="0" smtClean="0">
                          <a:solidFill>
                            <a:schemeClr val="tx1"/>
                          </a:solidFill>
                          <a:latin typeface="+mj-lt"/>
                          <a:ea typeface="微软雅黑" pitchFamily="34" charset="-122"/>
                          <a:cs typeface="Arial"/>
                        </a:rPr>
                        <a:t>Position</a:t>
                      </a:r>
                      <a:r>
                        <a:rPr lang="zh-CN" altLang="en-US" sz="1200" b="1" kern="0" dirty="0" smtClean="0">
                          <a:solidFill>
                            <a:schemeClr val="tx1"/>
                          </a:solidFill>
                          <a:latin typeface="+mj-lt"/>
                          <a:ea typeface="微软雅黑" pitchFamily="34" charset="-122"/>
                          <a:cs typeface="Arial"/>
                        </a:rPr>
                        <a:t>：</a:t>
                      </a:r>
                      <a:r>
                        <a:rPr lang="en-US" altLang="zh-CN" sz="1200" b="1" kern="0" dirty="0" smtClean="0">
                          <a:solidFill>
                            <a:schemeClr val="tx1"/>
                          </a:solidFill>
                          <a:latin typeface="+mj-lt"/>
                          <a:ea typeface="微软雅黑" pitchFamily="34" charset="-122"/>
                          <a:cs typeface="Arial"/>
                        </a:rPr>
                        <a:t>Data Operation</a:t>
                      </a:r>
                      <a:endParaRPr lang="zh-CN" sz="1200" b="1" kern="0" dirty="0">
                        <a:solidFill>
                          <a:schemeClr val="tx1"/>
                        </a:solidFill>
                        <a:latin typeface="+mj-lt"/>
                        <a:ea typeface="微软雅黑" pitchFamily="34" charset="-122"/>
                        <a:cs typeface="Arial"/>
                      </a:endParaRPr>
                    </a:p>
                  </a:txBody>
                  <a:tcPr marL="45720" marR="4572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60226">
                <a:tc gridSpan="2">
                  <a:txBody>
                    <a:bodyPr/>
                    <a:lstStyle/>
                    <a:p>
                      <a:pPr marL="0" marR="0" lvl="0" indent="0" algn="l" defTabSz="1187798" rtl="0" eaLnBrk="1" fontAlgn="auto" latinLnBrk="0" hangingPunct="1">
                        <a:lnSpc>
                          <a:spcPct val="100000"/>
                        </a:lnSpc>
                        <a:spcBef>
                          <a:spcPts val="0"/>
                        </a:spcBef>
                        <a:spcAft>
                          <a:spcPts val="0"/>
                        </a:spcAft>
                        <a:buClrTx/>
                        <a:buSzTx/>
                        <a:buFontTx/>
                        <a:buNone/>
                        <a:tabLst/>
                        <a:defRPr/>
                      </a:pPr>
                      <a:r>
                        <a:rPr lang="en-US" altLang="zh-CN" sz="1200" b="1" kern="0" dirty="0" err="1" smtClean="0">
                          <a:solidFill>
                            <a:schemeClr val="tx1"/>
                          </a:solidFill>
                          <a:latin typeface="+mj-lt"/>
                          <a:ea typeface="微软雅黑" pitchFamily="34" charset="-122"/>
                          <a:cs typeface="Arial"/>
                        </a:rPr>
                        <a:t>Dept</a:t>
                      </a:r>
                      <a:r>
                        <a:rPr lang="zh-CN" altLang="zh-CN" sz="1200" b="1" kern="0" dirty="0" smtClean="0">
                          <a:solidFill>
                            <a:schemeClr val="tx1"/>
                          </a:solidFill>
                          <a:latin typeface="+mj-lt"/>
                          <a:ea typeface="微软雅黑" pitchFamily="34" charset="-122"/>
                          <a:cs typeface="Arial"/>
                        </a:rPr>
                        <a:t>：</a:t>
                      </a:r>
                      <a:r>
                        <a:rPr lang="en-US" altLang="zh-CN" sz="1200" b="1" kern="0" dirty="0" smtClean="0">
                          <a:solidFill>
                            <a:schemeClr val="tx1"/>
                          </a:solidFill>
                          <a:latin typeface="+mj-lt"/>
                          <a:ea typeface="微软雅黑" pitchFamily="34" charset="-122"/>
                          <a:cs typeface="Arial"/>
                        </a:rPr>
                        <a:t>Retail Department</a:t>
                      </a:r>
                      <a:endParaRPr lang="zh-CN" altLang="zh-CN" sz="1200" kern="100" dirty="0" smtClean="0">
                        <a:solidFill>
                          <a:schemeClr val="tx1"/>
                        </a:solidFill>
                        <a:latin typeface="+mj-lt"/>
                        <a:ea typeface="微软雅黑" pitchFamily="34" charset="-122"/>
                        <a:cs typeface="Times New Roman"/>
                      </a:endParaRPr>
                    </a:p>
                  </a:txBody>
                  <a:tcPr marL="45720" marR="45720" anchor="ctr">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kern="0" dirty="0" smtClean="0">
                          <a:solidFill>
                            <a:schemeClr val="tx1"/>
                          </a:solidFill>
                          <a:latin typeface="+mj-lt"/>
                          <a:ea typeface="微软雅黑" pitchFamily="34" charset="-122"/>
                          <a:cs typeface="Arial"/>
                        </a:rPr>
                        <a:t>Direct Manager</a:t>
                      </a:r>
                      <a:r>
                        <a:rPr lang="zh-CN" altLang="zh-CN" sz="1200" b="1" kern="0" dirty="0" smtClean="0">
                          <a:solidFill>
                            <a:schemeClr val="tx1"/>
                          </a:solidFill>
                          <a:latin typeface="+mj-lt"/>
                          <a:ea typeface="微软雅黑" pitchFamily="34" charset="-122"/>
                          <a:cs typeface="Arial"/>
                        </a:rPr>
                        <a:t>（</a:t>
                      </a:r>
                      <a:r>
                        <a:rPr lang="en-US" altLang="zh-CN" sz="1200" b="1" kern="0" dirty="0" smtClean="0">
                          <a:solidFill>
                            <a:schemeClr val="tx1"/>
                          </a:solidFill>
                          <a:latin typeface="+mj-lt"/>
                          <a:ea typeface="微软雅黑" pitchFamily="34" charset="-122"/>
                          <a:cs typeface="Arial"/>
                        </a:rPr>
                        <a:t>Name/ID</a:t>
                      </a:r>
                      <a:r>
                        <a:rPr lang="zh-CN" altLang="zh-CN" sz="1200" b="1" kern="0" dirty="0" smtClean="0">
                          <a:solidFill>
                            <a:schemeClr val="tx1"/>
                          </a:solidFill>
                          <a:latin typeface="+mj-lt"/>
                          <a:ea typeface="微软雅黑" pitchFamily="34" charset="-122"/>
                          <a:cs typeface="Arial"/>
                        </a:rPr>
                        <a:t>）：</a:t>
                      </a:r>
                      <a:r>
                        <a:rPr lang="en-US" altLang="zh-CN" sz="1200" b="1" kern="0" baseline="0" dirty="0" smtClean="0">
                          <a:solidFill>
                            <a:schemeClr val="tx1"/>
                          </a:solidFill>
                          <a:latin typeface="+mj-lt"/>
                          <a:ea typeface="微软雅黑" pitchFamily="34" charset="-122"/>
                          <a:cs typeface="Arial"/>
                        </a:rPr>
                        <a:t> </a:t>
                      </a:r>
                      <a:r>
                        <a:rPr lang="en-US" altLang="zh-CN" sz="1200" b="1" kern="1200" dirty="0" smtClean="0">
                          <a:solidFill>
                            <a:schemeClr val="tx1"/>
                          </a:solidFill>
                          <a:latin typeface="Times New Roman" panose="02020603050405020304" pitchFamily="18" charset="0"/>
                          <a:ea typeface="Arial Unicode MS" panose="020B0604020202020204" pitchFamily="34" charset="-128"/>
                          <a:cs typeface="Times New Roman" panose="02020603050405020304" pitchFamily="18" charset="0"/>
                        </a:rPr>
                        <a:t>Eslam adel WX1139643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kern="1200" dirty="0" smtClean="0">
                          <a:solidFill>
                            <a:schemeClr val="tx1"/>
                          </a:solidFill>
                          <a:latin typeface="Times New Roman" panose="02020603050405020304" pitchFamily="18" charset="0"/>
                          <a:ea typeface="Arial Unicode MS" panose="020B0604020202020204" pitchFamily="34" charset="-128"/>
                          <a:cs typeface="Times New Roman" panose="02020603050405020304" pitchFamily="18" charset="0"/>
                        </a:rPr>
                        <a:t>                                                          liruiqing 84241561</a:t>
                      </a:r>
                      <a:endParaRPr lang="zh-CN" altLang="zh-CN" sz="1200" b="1" kern="1200" dirty="0" smtClean="0">
                        <a:solidFill>
                          <a:schemeClr val="tx1"/>
                        </a:solidFill>
                        <a:latin typeface="Times New Roman" panose="02020603050405020304" pitchFamily="18" charset="0"/>
                        <a:ea typeface="Arial Unicode MS" panose="020B0604020202020204" pitchFamily="34" charset="-128"/>
                        <a:cs typeface="Times New Roman" panose="02020603050405020304" pitchFamily="18" charset="0"/>
                      </a:endParaRPr>
                    </a:p>
                  </a:txBody>
                  <a:tcPr marL="45720" marR="4572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60226">
                <a:tc gridSpan="3">
                  <a:txBody>
                    <a:bodyPr/>
                    <a:lstStyle/>
                    <a:p>
                      <a:pPr marL="0" marR="0" lvl="0" indent="0" algn="l" defTabSz="1187798" rtl="0" eaLnBrk="1" fontAlgn="auto" latinLnBrk="0" hangingPunct="1">
                        <a:lnSpc>
                          <a:spcPct val="100000"/>
                        </a:lnSpc>
                        <a:spcBef>
                          <a:spcPts val="0"/>
                        </a:spcBef>
                        <a:spcAft>
                          <a:spcPts val="0"/>
                        </a:spcAft>
                        <a:buClrTx/>
                        <a:buSzTx/>
                        <a:buFontTx/>
                        <a:buNone/>
                        <a:tabLst/>
                        <a:defRPr/>
                      </a:pPr>
                      <a:r>
                        <a:rPr lang="en-US" altLang="zh-CN" sz="1200" b="1" kern="0" dirty="0" smtClean="0">
                          <a:solidFill>
                            <a:schemeClr val="tx1"/>
                          </a:solidFill>
                          <a:latin typeface="+mj-lt"/>
                          <a:ea typeface="微软雅黑" pitchFamily="34" charset="-122"/>
                          <a:cs typeface="Arial"/>
                        </a:rPr>
                        <a:t>Last Salary Adjustment Time</a:t>
                      </a:r>
                      <a:r>
                        <a:rPr lang="zh-CN" altLang="en-US" sz="1200" b="1" kern="0" dirty="0" smtClean="0">
                          <a:solidFill>
                            <a:schemeClr val="tx1"/>
                          </a:solidFill>
                          <a:latin typeface="+mj-lt"/>
                          <a:ea typeface="微软雅黑" pitchFamily="34" charset="-122"/>
                          <a:cs typeface="Arial"/>
                        </a:rPr>
                        <a:t>：</a:t>
                      </a:r>
                      <a:r>
                        <a:rPr lang="en-US" altLang="zh-CN" sz="1200" b="1" kern="0" dirty="0" smtClean="0">
                          <a:solidFill>
                            <a:schemeClr val="tx1"/>
                          </a:solidFill>
                          <a:latin typeface="+mj-lt"/>
                          <a:ea typeface="微软雅黑" pitchFamily="34" charset="-122"/>
                          <a:cs typeface="Arial"/>
                        </a:rPr>
                        <a:t>-</a:t>
                      </a:r>
                      <a:endParaRPr lang="zh-CN" altLang="zh-CN" sz="1200" i="0" kern="100" dirty="0" smtClean="0">
                        <a:solidFill>
                          <a:schemeClr val="tx1"/>
                        </a:solidFill>
                        <a:latin typeface="+mj-lt"/>
                        <a:ea typeface="微软雅黑" pitchFamily="34" charset="-122"/>
                        <a:cs typeface="Times New Roman"/>
                      </a:endParaRPr>
                    </a:p>
                  </a:txBody>
                  <a:tcPr marL="45720" marR="4572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sz="1200" b="1" kern="100" dirty="0">
                        <a:latin typeface="微软雅黑" pitchFamily="34" charset="-122"/>
                        <a:ea typeface="微软雅黑" pitchFamily="34" charset="-122"/>
                        <a:cs typeface="Times New Roman"/>
                      </a:endParaRPr>
                    </a:p>
                  </a:txBody>
                  <a:tcPr marL="45720" marR="4572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60226">
                <a:tc gridSpan="3">
                  <a:txBody>
                    <a:bodyPr/>
                    <a:lstStyle/>
                    <a:p>
                      <a:pPr algn="l">
                        <a:spcAft>
                          <a:spcPts val="0"/>
                        </a:spcAft>
                      </a:pPr>
                      <a:r>
                        <a:rPr lang="en-US" altLang="zh-CN" sz="1200" b="1" kern="0" dirty="0" smtClean="0">
                          <a:solidFill>
                            <a:schemeClr val="tx1"/>
                          </a:solidFill>
                          <a:latin typeface="+mj-lt"/>
                          <a:ea typeface="微软雅黑" pitchFamily="34" charset="-122"/>
                          <a:cs typeface="Arial"/>
                        </a:rPr>
                        <a:t>Last Work Review Time:  -</a:t>
                      </a:r>
                      <a:endParaRPr lang="zh-CN" sz="1200" i="0" kern="100" dirty="0">
                        <a:solidFill>
                          <a:schemeClr val="tx1"/>
                        </a:solidFill>
                        <a:latin typeface="+mj-lt"/>
                        <a:ea typeface="微软雅黑" pitchFamily="34" charset="-122"/>
                        <a:cs typeface="Times New Roman"/>
                      </a:endParaRPr>
                    </a:p>
                  </a:txBody>
                  <a:tcPr marL="45720" marR="4572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l">
                        <a:spcAft>
                          <a:spcPts val="0"/>
                        </a:spcAft>
                      </a:pPr>
                      <a:endParaRPr lang="zh-CN" sz="1200" kern="100" dirty="0">
                        <a:latin typeface="微软雅黑" pitchFamily="34" charset="-122"/>
                        <a:ea typeface="微软雅黑" pitchFamily="34" charset="-122"/>
                        <a:cs typeface="Times New Roman"/>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sz="1200" b="1" kern="100" dirty="0">
                        <a:latin typeface="微软雅黑" pitchFamily="34" charset="-122"/>
                        <a:ea typeface="微软雅黑" pitchFamily="34" charset="-122"/>
                        <a:cs typeface="Times New Roman"/>
                      </a:endParaRPr>
                    </a:p>
                  </a:txBody>
                  <a:tcPr marL="45720" marR="4572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60226">
                <a:tc gridSpan="3">
                  <a:txBody>
                    <a:bodyPr/>
                    <a:lstStyle/>
                    <a:p>
                      <a:pPr algn="l">
                        <a:spcAft>
                          <a:spcPts val="0"/>
                        </a:spcAft>
                      </a:pPr>
                      <a:r>
                        <a:rPr lang="en-US" altLang="zh-CN" sz="1200" b="1" kern="0" dirty="0" smtClean="0">
                          <a:solidFill>
                            <a:schemeClr val="tx1"/>
                          </a:solidFill>
                          <a:latin typeface="+mj-lt"/>
                          <a:ea typeface="微软雅黑" pitchFamily="34" charset="-122"/>
                          <a:cs typeface="Arial"/>
                        </a:rPr>
                        <a:t>Joining</a:t>
                      </a:r>
                      <a:r>
                        <a:rPr lang="en-US" altLang="zh-CN" sz="1200" b="1" kern="0" baseline="0" dirty="0" smtClean="0">
                          <a:solidFill>
                            <a:schemeClr val="tx1"/>
                          </a:solidFill>
                          <a:latin typeface="+mj-lt"/>
                          <a:ea typeface="微软雅黑" pitchFamily="34" charset="-122"/>
                          <a:cs typeface="Arial"/>
                        </a:rPr>
                        <a:t> date</a:t>
                      </a:r>
                      <a:r>
                        <a:rPr lang="zh-CN" altLang="en-US" sz="1200" b="1" kern="0" dirty="0" smtClean="0">
                          <a:solidFill>
                            <a:schemeClr val="tx1"/>
                          </a:solidFill>
                          <a:latin typeface="+mj-lt"/>
                          <a:ea typeface="微软雅黑" pitchFamily="34" charset="-122"/>
                          <a:cs typeface="Arial"/>
                        </a:rPr>
                        <a:t>：</a:t>
                      </a:r>
                      <a:r>
                        <a:rPr lang="zh-CN" altLang="en-US" sz="1200" b="1" kern="0" baseline="0" dirty="0" smtClean="0">
                          <a:solidFill>
                            <a:schemeClr val="tx1"/>
                          </a:solidFill>
                          <a:latin typeface="+mj-lt"/>
                          <a:ea typeface="微软雅黑" pitchFamily="34" charset="-122"/>
                          <a:cs typeface="Arial"/>
                        </a:rPr>
                        <a:t>  </a:t>
                      </a:r>
                      <a:r>
                        <a:rPr lang="en-US" altLang="zh-CN" sz="1200" b="1" kern="0" baseline="0" dirty="0" smtClean="0">
                          <a:solidFill>
                            <a:schemeClr val="tx1"/>
                          </a:solidFill>
                          <a:latin typeface="+mj-lt"/>
                          <a:ea typeface="微软雅黑" pitchFamily="34" charset="-122"/>
                          <a:cs typeface="Arial"/>
                        </a:rPr>
                        <a:t>2020/12/20</a:t>
                      </a:r>
                      <a:r>
                        <a:rPr lang="zh-CN" altLang="en-US" sz="1200" b="1" kern="0" baseline="0" dirty="0" smtClean="0">
                          <a:solidFill>
                            <a:schemeClr val="tx1"/>
                          </a:solidFill>
                          <a:latin typeface="+mj-lt"/>
                          <a:ea typeface="微软雅黑" pitchFamily="34" charset="-122"/>
                          <a:cs typeface="Arial"/>
                        </a:rPr>
                        <a:t>     </a:t>
                      </a:r>
                      <a:endParaRPr lang="en-US" altLang="zh-CN" sz="1200" b="1" kern="0" dirty="0" smtClean="0">
                        <a:solidFill>
                          <a:schemeClr val="tx1"/>
                        </a:solidFill>
                        <a:latin typeface="+mj-lt"/>
                        <a:ea typeface="微软雅黑" pitchFamily="34" charset="-122"/>
                        <a:cs typeface="Arial"/>
                      </a:endParaRPr>
                    </a:p>
                  </a:txBody>
                  <a:tcPr marL="45720" marR="4572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sz="1200" b="1" kern="100" dirty="0">
                        <a:latin typeface="微软雅黑" pitchFamily="34" charset="-122"/>
                        <a:ea typeface="微软雅黑" pitchFamily="34" charset="-122"/>
                        <a:cs typeface="Times New Roman"/>
                      </a:endParaRPr>
                    </a:p>
                  </a:txBody>
                  <a:tcPr marL="45720" marR="4572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259640">
                <a:tc gridSpan="3">
                  <a:txBody>
                    <a:bodyPr/>
                    <a:lstStyle/>
                    <a:p>
                      <a:pPr algn="l">
                        <a:spcAft>
                          <a:spcPts val="0"/>
                        </a:spcAft>
                      </a:pPr>
                      <a:endParaRPr lang="en-US" altLang="zh-CN" sz="1200" b="1" kern="0" dirty="0" smtClean="0">
                        <a:solidFill>
                          <a:schemeClr val="tx1"/>
                        </a:solidFill>
                        <a:latin typeface="+mj-lt"/>
                        <a:ea typeface="微软雅黑" pitchFamily="34" charset="-122"/>
                        <a:cs typeface="Arial"/>
                      </a:endParaRPr>
                    </a:p>
                    <a:p>
                      <a:pPr algn="l">
                        <a:spcAft>
                          <a:spcPts val="0"/>
                        </a:spcAft>
                      </a:pPr>
                      <a:endParaRPr lang="en-US" altLang="zh-CN" sz="1200" b="1" kern="0" dirty="0" smtClean="0">
                        <a:solidFill>
                          <a:schemeClr val="tx1"/>
                        </a:solidFill>
                        <a:latin typeface="+mj-lt"/>
                        <a:ea typeface="微软雅黑" pitchFamily="34" charset="-122"/>
                        <a:cs typeface="Arial"/>
                      </a:endParaRPr>
                    </a:p>
                    <a:p>
                      <a:pPr algn="l">
                        <a:spcAft>
                          <a:spcPts val="0"/>
                        </a:spcAft>
                      </a:pPr>
                      <a:endParaRPr lang="en-US" altLang="zh-CN" sz="1200" b="1" kern="0" dirty="0" smtClean="0">
                        <a:solidFill>
                          <a:schemeClr val="tx1"/>
                        </a:solidFill>
                        <a:latin typeface="+mj-lt"/>
                        <a:ea typeface="微软雅黑" pitchFamily="34" charset="-122"/>
                        <a:cs typeface="Arial"/>
                      </a:endParaRPr>
                    </a:p>
                    <a:p>
                      <a:pPr algn="l">
                        <a:spcAft>
                          <a:spcPts val="0"/>
                        </a:spcAft>
                      </a:pPr>
                      <a:endParaRPr lang="en-US" altLang="zh-CN" sz="1200" b="1" kern="0" dirty="0" smtClean="0">
                        <a:solidFill>
                          <a:schemeClr val="tx1"/>
                        </a:solidFill>
                        <a:latin typeface="+mj-lt"/>
                        <a:ea typeface="微软雅黑" pitchFamily="34" charset="-122"/>
                        <a:cs typeface="Arial"/>
                      </a:endParaRPr>
                    </a:p>
                    <a:p>
                      <a:pPr algn="l">
                        <a:spcAft>
                          <a:spcPts val="0"/>
                        </a:spcAft>
                      </a:pPr>
                      <a:endParaRPr lang="en-US" altLang="zh-CN" sz="1200" b="1" kern="0" dirty="0" smtClean="0">
                        <a:solidFill>
                          <a:schemeClr val="tx1"/>
                        </a:solidFill>
                        <a:latin typeface="+mj-lt"/>
                        <a:ea typeface="微软雅黑" pitchFamily="34" charset="-122"/>
                        <a:cs typeface="Arial"/>
                      </a:endParaRPr>
                    </a:p>
                    <a:p>
                      <a:pPr marL="800100" lvl="1" indent="-342900" algn="l">
                        <a:spcAft>
                          <a:spcPts val="0"/>
                        </a:spcAft>
                        <a:buFont typeface="Wingdings" pitchFamily="2" charset="2"/>
                        <a:buNone/>
                      </a:pPr>
                      <a:endParaRPr lang="en-US" altLang="zh-CN" sz="1200" b="1" kern="0" dirty="0" smtClean="0">
                        <a:solidFill>
                          <a:schemeClr val="tx1"/>
                        </a:solidFill>
                        <a:latin typeface="+mj-lt"/>
                        <a:ea typeface="微软雅黑" pitchFamily="34" charset="-122"/>
                        <a:cs typeface="Arial"/>
                      </a:endParaRPr>
                    </a:p>
                  </a:txBody>
                  <a:tcPr marL="45720" marR="45720">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r>
              <a:tr h="1109845">
                <a:tc gridSpan="3">
                  <a:txBody>
                    <a:bodyPr/>
                    <a:lstStyle/>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Working experience:</a:t>
                      </a:r>
                      <a:r>
                        <a:rPr lang="en-US" altLang="zh-CN" sz="1200" b="1" kern="0" baseline="0" dirty="0" smtClean="0">
                          <a:solidFill>
                            <a:schemeClr val="tx1"/>
                          </a:solidFill>
                          <a:latin typeface="+mj-lt"/>
                          <a:ea typeface="微软雅黑" pitchFamily="34" charset="-122"/>
                          <a:cs typeface="Arial"/>
                        </a:rPr>
                        <a:t> 3 </a:t>
                      </a:r>
                      <a:r>
                        <a:rPr lang="en-US" altLang="zh-CN" sz="1200" b="1" kern="0" baseline="0" dirty="0" err="1" smtClean="0">
                          <a:solidFill>
                            <a:schemeClr val="tx1"/>
                          </a:solidFill>
                          <a:latin typeface="+mj-lt"/>
                          <a:ea typeface="微软雅黑" pitchFamily="34" charset="-122"/>
                          <a:cs typeface="Arial"/>
                        </a:rPr>
                        <a:t>yrs</a:t>
                      </a:r>
                      <a:r>
                        <a:rPr lang="en-US" altLang="zh-CN" sz="1200" b="1" kern="0" baseline="0" dirty="0" smtClean="0">
                          <a:solidFill>
                            <a:schemeClr val="tx1"/>
                          </a:solidFill>
                          <a:latin typeface="+mj-lt"/>
                          <a:ea typeface="微软雅黑" pitchFamily="34" charset="-122"/>
                          <a:cs typeface="Arial"/>
                        </a:rPr>
                        <a:t> 1 </a:t>
                      </a:r>
                      <a:r>
                        <a:rPr lang="en-US" altLang="zh-CN" sz="1200" b="1" kern="0" baseline="0" dirty="0" err="1" smtClean="0">
                          <a:solidFill>
                            <a:schemeClr val="tx1"/>
                          </a:solidFill>
                          <a:latin typeface="+mj-lt"/>
                          <a:ea typeface="微软雅黑" pitchFamily="34" charset="-122"/>
                          <a:cs typeface="Arial"/>
                        </a:rPr>
                        <a:t>mo</a:t>
                      </a:r>
                      <a:r>
                        <a:rPr lang="en-US" altLang="zh-CN" sz="1200" b="1" kern="0" baseline="0" dirty="0" smtClean="0">
                          <a:solidFill>
                            <a:schemeClr val="tx1"/>
                          </a:solidFill>
                          <a:latin typeface="+mj-lt"/>
                          <a:ea typeface="微软雅黑" pitchFamily="34" charset="-122"/>
                          <a:cs typeface="Arial"/>
                        </a:rPr>
                        <a:t> </a:t>
                      </a:r>
                      <a:endParaRPr lang="en-US" altLang="zh-CN" sz="1200" b="1" kern="0" dirty="0" smtClean="0">
                        <a:solidFill>
                          <a:schemeClr val="tx1"/>
                        </a:solidFill>
                        <a:latin typeface="+mj-lt"/>
                        <a:ea typeface="微软雅黑" pitchFamily="34" charset="-122"/>
                        <a:cs typeface="Arial"/>
                      </a:endParaRPr>
                    </a:p>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Start Time(2016/11)- End Time(2019/11)</a:t>
                      </a:r>
                    </a:p>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Company: Alexandria For Detergent and Chemical</a:t>
                      </a:r>
                    </a:p>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Dept.: Sales</a:t>
                      </a:r>
                      <a:r>
                        <a:rPr lang="en-US" altLang="zh-CN" sz="1200" b="1" kern="0" baseline="0" dirty="0" smtClean="0">
                          <a:solidFill>
                            <a:schemeClr val="tx1"/>
                          </a:solidFill>
                          <a:latin typeface="+mj-lt"/>
                          <a:ea typeface="微软雅黑" pitchFamily="34" charset="-122"/>
                          <a:cs typeface="Arial"/>
                        </a:rPr>
                        <a:t> Department</a:t>
                      </a:r>
                      <a:endParaRPr lang="en-US" altLang="zh-CN" sz="1200" b="1" kern="0" dirty="0" smtClean="0">
                        <a:solidFill>
                          <a:schemeClr val="tx1"/>
                        </a:solidFill>
                        <a:latin typeface="+mj-lt"/>
                        <a:ea typeface="微软雅黑" pitchFamily="34" charset="-122"/>
                        <a:cs typeface="Arial"/>
                      </a:endParaRPr>
                    </a:p>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Title: Data Analyst</a:t>
                      </a:r>
                    </a:p>
                  </a:txBody>
                  <a:tcPr marL="45720" marR="45720">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dirty="0"/>
                    </a:p>
                  </a:txBody>
                  <a:tcPr/>
                </a:tc>
              </a:tr>
              <a:tr h="1113182">
                <a:tc gridSpan="3">
                  <a:txBody>
                    <a:bodyPr/>
                    <a:lstStyle/>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Huawei Journey: 1 </a:t>
                      </a:r>
                      <a:r>
                        <a:rPr lang="en-US" altLang="zh-CN" sz="1200" b="1" kern="0" dirty="0" err="1" smtClean="0">
                          <a:solidFill>
                            <a:schemeClr val="tx1"/>
                          </a:solidFill>
                          <a:latin typeface="+mj-lt"/>
                          <a:ea typeface="微软雅黑" pitchFamily="34" charset="-122"/>
                          <a:cs typeface="Arial"/>
                        </a:rPr>
                        <a:t>yr</a:t>
                      </a:r>
                      <a:r>
                        <a:rPr lang="en-US" altLang="zh-CN" sz="1200" b="1" kern="0" baseline="0" dirty="0" smtClean="0">
                          <a:solidFill>
                            <a:schemeClr val="tx1"/>
                          </a:solidFill>
                          <a:latin typeface="+mj-lt"/>
                          <a:ea typeface="微软雅黑" pitchFamily="34" charset="-122"/>
                          <a:cs typeface="Arial"/>
                        </a:rPr>
                        <a:t> 10 </a:t>
                      </a:r>
                      <a:r>
                        <a:rPr lang="en-US" altLang="zh-CN" sz="1200" b="1" kern="0" baseline="0" dirty="0" err="1" smtClean="0">
                          <a:solidFill>
                            <a:schemeClr val="tx1"/>
                          </a:solidFill>
                          <a:latin typeface="+mj-lt"/>
                          <a:ea typeface="微软雅黑" pitchFamily="34" charset="-122"/>
                          <a:cs typeface="Arial"/>
                        </a:rPr>
                        <a:t>mo</a:t>
                      </a:r>
                      <a:endParaRPr lang="en-US" altLang="zh-CN" sz="1200" b="1" kern="0" dirty="0" smtClean="0">
                        <a:solidFill>
                          <a:schemeClr val="tx1"/>
                        </a:solidFill>
                        <a:latin typeface="+mj-lt"/>
                        <a:ea typeface="微软雅黑" pitchFamily="34" charset="-122"/>
                        <a:cs typeface="Arial"/>
                      </a:endParaRPr>
                    </a:p>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Start Time(2020/12)- End Time(Present)</a:t>
                      </a:r>
                    </a:p>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Dept.: Retail Department</a:t>
                      </a:r>
                    </a:p>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Title: Data Operation</a:t>
                      </a:r>
                    </a:p>
                  </a:txBody>
                  <a:tcPr marL="45720" marR="45720">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r>
              <a:tr h="962964">
                <a:tc gridSpan="3">
                  <a:txBody>
                    <a:bodyPr/>
                    <a:lstStyle/>
                    <a:p>
                      <a:pPr marL="206200" lvl="0" indent="-342900" algn="l">
                        <a:spcAft>
                          <a:spcPts val="0"/>
                        </a:spcAft>
                        <a:buFont typeface="Wingdings" pitchFamily="2" charset="2"/>
                        <a:buNone/>
                      </a:pPr>
                      <a:r>
                        <a:rPr lang="en-US" altLang="zh-CN" sz="1200" b="1" kern="0" dirty="0" smtClean="0">
                          <a:solidFill>
                            <a:schemeClr val="tx1"/>
                          </a:solidFill>
                          <a:latin typeface="+mj-lt"/>
                          <a:ea typeface="微软雅黑" pitchFamily="34" charset="-122"/>
                          <a:cs typeface="Arial"/>
                        </a:rPr>
                        <a:t>Please attach</a:t>
                      </a:r>
                      <a:r>
                        <a:rPr lang="en-US" altLang="zh-CN" sz="1200" b="1" kern="0" baseline="0" dirty="0" smtClean="0">
                          <a:solidFill>
                            <a:schemeClr val="tx1"/>
                          </a:solidFill>
                          <a:latin typeface="+mj-lt"/>
                          <a:ea typeface="微软雅黑" pitchFamily="34" charset="-122"/>
                          <a:cs typeface="Arial"/>
                        </a:rPr>
                        <a:t> your applicant form here:</a:t>
                      </a:r>
                      <a:endParaRPr lang="en-US" altLang="zh-CN" sz="1200" b="1" kern="0" dirty="0" smtClean="0">
                        <a:solidFill>
                          <a:schemeClr val="tx1"/>
                        </a:solidFill>
                        <a:latin typeface="+mj-lt"/>
                        <a:ea typeface="微软雅黑" pitchFamily="34" charset="-122"/>
                        <a:cs typeface="Arial"/>
                      </a:endParaRPr>
                    </a:p>
                  </a:txBody>
                  <a:tcPr marL="45720" marR="45720">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hMerge="1">
                  <a:txBody>
                    <a:bodyPr/>
                    <a:lstStyle/>
                    <a:p>
                      <a:endParaRPr lang="zh-CN" altLang="en-US"/>
                    </a:p>
                  </a:txBody>
                  <a:tcPr/>
                </a:tc>
                <a:tc hMerge="1">
                  <a:txBody>
                    <a:bodyPr/>
                    <a:lstStyle/>
                    <a:p>
                      <a:endParaRPr lang="zh-CN" altLang="en-US"/>
                    </a:p>
                  </a:txBody>
                  <a:tcPr/>
                </a:tc>
              </a:tr>
            </a:tbl>
          </a:graphicData>
        </a:graphic>
      </p:graphicFrame>
      <p:graphicFrame>
        <p:nvGraphicFramePr>
          <p:cNvPr id="7" name="表格 5"/>
          <p:cNvGraphicFramePr>
            <a:graphicFrameLocks noGrp="1"/>
          </p:cNvGraphicFramePr>
          <p:nvPr>
            <p:extLst>
              <p:ext uri="{D42A27DB-BD31-4B8C-83A1-F6EECF244321}">
                <p14:modId xmlns:p14="http://schemas.microsoft.com/office/powerpoint/2010/main" val="2282456476"/>
              </p:ext>
            </p:extLst>
          </p:nvPr>
        </p:nvGraphicFramePr>
        <p:xfrm>
          <a:off x="686832" y="3761677"/>
          <a:ext cx="11026764" cy="1242816"/>
        </p:xfrm>
        <a:graphic>
          <a:graphicData uri="http://schemas.openxmlformats.org/drawingml/2006/table">
            <a:tbl>
              <a:tblPr firstRow="1" bandRow="1">
                <a:tableStyleId>{2D5ABB26-0587-4C30-8999-92F81FD0307C}</a:tableStyleId>
              </a:tblPr>
              <a:tblGrid>
                <a:gridCol w="3226210"/>
                <a:gridCol w="1489019"/>
                <a:gridCol w="1511696"/>
                <a:gridCol w="1434790"/>
                <a:gridCol w="1576039"/>
                <a:gridCol w="1789010"/>
              </a:tblGrid>
              <a:tr h="414272">
                <a:tc>
                  <a:txBody>
                    <a:bodyPr/>
                    <a:lstStyle/>
                    <a:p>
                      <a:pPr algn="l"/>
                      <a:r>
                        <a:rPr lang="en-US" altLang="zh-CN" sz="1200" b="1" kern="0" dirty="0" smtClean="0">
                          <a:solidFill>
                            <a:schemeClr val="tx1"/>
                          </a:solidFill>
                          <a:latin typeface="微软雅黑" pitchFamily="34" charset="-122"/>
                          <a:ea typeface="微软雅黑" pitchFamily="34" charset="-122"/>
                          <a:cs typeface="Arial"/>
                        </a:rPr>
                        <a:t>Appraisal History:</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2021 Q2</a:t>
                      </a:r>
                      <a:endParaRPr lang="zh-CN" altLang="en-US" sz="1200" b="1" kern="0" dirty="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2021 Q3</a:t>
                      </a:r>
                      <a:endParaRPr lang="zh-CN" altLang="en-US" sz="1200" b="1" kern="0" dirty="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2021 Q4</a:t>
                      </a:r>
                      <a:endParaRPr lang="zh-CN" altLang="en-US" sz="1200" b="1" kern="0" dirty="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187798" rtl="0" eaLnBrk="1" fontAlgn="auto" latinLnBrk="0" hangingPunct="1">
                        <a:lnSpc>
                          <a:spcPct val="100000"/>
                        </a:lnSpc>
                        <a:spcBef>
                          <a:spcPts val="0"/>
                        </a:spcBef>
                        <a:spcAft>
                          <a:spcPts val="0"/>
                        </a:spcAft>
                        <a:buClrTx/>
                        <a:buSzTx/>
                        <a:buFontTx/>
                        <a:buNone/>
                        <a:tabLst/>
                        <a:defRPr/>
                      </a:pPr>
                      <a:r>
                        <a:rPr lang="en-US" altLang="zh-CN" sz="1200" b="1" kern="0" dirty="0" smtClean="0">
                          <a:solidFill>
                            <a:schemeClr val="tx1"/>
                          </a:solidFill>
                          <a:latin typeface="微软雅黑" pitchFamily="34" charset="-122"/>
                          <a:ea typeface="微软雅黑" pitchFamily="34" charset="-122"/>
                          <a:cs typeface="Arial"/>
                        </a:rPr>
                        <a:t>2022 Q1</a:t>
                      </a:r>
                      <a:endParaRPr lang="zh-CN" altLang="en-US" sz="1200" b="1" kern="0" dirty="0" smtClean="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1187798" rtl="0" eaLnBrk="1" fontAlgn="auto" latinLnBrk="0" hangingPunct="1">
                        <a:lnSpc>
                          <a:spcPct val="100000"/>
                        </a:lnSpc>
                        <a:spcBef>
                          <a:spcPts val="0"/>
                        </a:spcBef>
                        <a:spcAft>
                          <a:spcPts val="0"/>
                        </a:spcAft>
                        <a:buClrTx/>
                        <a:buSzTx/>
                        <a:buFontTx/>
                        <a:buNone/>
                        <a:tabLst/>
                        <a:defRPr/>
                      </a:pPr>
                      <a:r>
                        <a:rPr lang="en-US" altLang="zh-CN" sz="1200" b="1" kern="0" dirty="0" smtClean="0">
                          <a:solidFill>
                            <a:schemeClr val="tx1"/>
                          </a:solidFill>
                          <a:latin typeface="微软雅黑" pitchFamily="34" charset="-122"/>
                          <a:ea typeface="微软雅黑" pitchFamily="34" charset="-122"/>
                          <a:cs typeface="Arial"/>
                        </a:rPr>
                        <a:t>2022 Q2</a:t>
                      </a:r>
                      <a:endParaRPr lang="zh-CN" altLang="en-US" sz="1200" b="1" kern="0" dirty="0" smtClean="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14272">
                <a:tc>
                  <a:txBody>
                    <a:bodyPr/>
                    <a:lstStyle/>
                    <a:p>
                      <a:pPr marL="0" marR="0" lvl="0" indent="0" algn="l" defTabSz="1187798" rtl="0" eaLnBrk="1" fontAlgn="auto" latinLnBrk="0" hangingPunct="1">
                        <a:lnSpc>
                          <a:spcPct val="100000"/>
                        </a:lnSpc>
                        <a:spcBef>
                          <a:spcPts val="0"/>
                        </a:spcBef>
                        <a:spcAft>
                          <a:spcPts val="0"/>
                        </a:spcAft>
                        <a:buClrTx/>
                        <a:buSzTx/>
                        <a:buFontTx/>
                        <a:buNone/>
                        <a:tabLst/>
                        <a:defRPr/>
                      </a:pPr>
                      <a:r>
                        <a:rPr lang="en-US" altLang="zh-CN" sz="1200" b="1" kern="0" dirty="0" smtClean="0">
                          <a:solidFill>
                            <a:schemeClr val="tx1"/>
                          </a:solidFill>
                          <a:latin typeface="微软雅黑" pitchFamily="34" charset="-122"/>
                          <a:ea typeface="微软雅黑" pitchFamily="34" charset="-122"/>
                          <a:cs typeface="Arial"/>
                        </a:rPr>
                        <a:t>Performance Appraisal</a:t>
                      </a:r>
                      <a:endParaRPr lang="zh-CN" altLang="en-US" sz="1200" b="1" kern="0" dirty="0" smtClean="0">
                        <a:solidFill>
                          <a:schemeClr val="tx1"/>
                        </a:solidFill>
                        <a:latin typeface="微软雅黑" pitchFamily="34" charset="-122"/>
                        <a:ea typeface="微软雅黑" pitchFamily="34" charset="-122"/>
                        <a:cs typeface="Arial"/>
                      </a:endParaRP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414272">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Work Attitude</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187798" rtl="0" eaLnBrk="1" latinLnBrk="0" hangingPunct="1"/>
                      <a:r>
                        <a:rPr lang="en-US" altLang="zh-CN" sz="1200" b="1" kern="0" dirty="0" smtClean="0">
                          <a:solidFill>
                            <a:schemeClr val="tx1"/>
                          </a:solidFill>
                          <a:latin typeface="微软雅黑" pitchFamily="34" charset="-122"/>
                          <a:ea typeface="微软雅黑" pitchFamily="34" charset="-122"/>
                          <a:cs typeface="Arial"/>
                        </a:rPr>
                        <a:t>A</a:t>
                      </a:r>
                      <a:endParaRPr lang="zh-CN" altLang="en-US" sz="1200" b="1" kern="0" dirty="0">
                        <a:solidFill>
                          <a:schemeClr val="tx1"/>
                        </a:solidFill>
                        <a:latin typeface="微软雅黑" pitchFamily="34" charset="-122"/>
                        <a:ea typeface="微软雅黑" pitchFamily="34" charset="-122"/>
                        <a:cs typeface="Arial"/>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graphicFrame>
        <p:nvGraphicFramePr>
          <p:cNvPr id="2" name="Object 1"/>
          <p:cNvGraphicFramePr>
            <a:graphicFrameLocks noChangeAspect="1"/>
          </p:cNvGraphicFramePr>
          <p:nvPr>
            <p:extLst>
              <p:ext uri="{D42A27DB-BD31-4B8C-83A1-F6EECF244321}">
                <p14:modId xmlns:p14="http://schemas.microsoft.com/office/powerpoint/2010/main" val="3487560661"/>
              </p:ext>
            </p:extLst>
          </p:nvPr>
        </p:nvGraphicFramePr>
        <p:xfrm>
          <a:off x="1507274" y="7542158"/>
          <a:ext cx="914400" cy="769279"/>
        </p:xfrm>
        <a:graphic>
          <a:graphicData uri="http://schemas.openxmlformats.org/presentationml/2006/ole">
            <mc:AlternateContent xmlns:mc="http://schemas.openxmlformats.org/markup-compatibility/2006">
              <mc:Choice xmlns:v="urn:schemas-microsoft-com:vml" Requires="v">
                <p:oleObj spid="_x0000_s8240" name="Worksheet" showAsIcon="1" r:id="rId3" imgW="914400" imgH="806400" progId="Excel.Sheet.12">
                  <p:embed/>
                </p:oleObj>
              </mc:Choice>
              <mc:Fallback>
                <p:oleObj name="Worksheet" showAsIcon="1" r:id="rId3" imgW="914400" imgH="806400" progId="Excel.Sheet.12">
                  <p:embed/>
                  <p:pic>
                    <p:nvPicPr>
                      <p:cNvPr id="0" name=""/>
                      <p:cNvPicPr/>
                      <p:nvPr/>
                    </p:nvPicPr>
                    <p:blipFill>
                      <a:blip r:embed="rId4"/>
                      <a:stretch>
                        <a:fillRect/>
                      </a:stretch>
                    </p:blipFill>
                    <p:spPr>
                      <a:xfrm>
                        <a:off x="1507274" y="7542158"/>
                        <a:ext cx="914400" cy="769279"/>
                      </a:xfrm>
                      <a:prstGeom prst="rect">
                        <a:avLst/>
                      </a:prstGeom>
                    </p:spPr>
                  </p:pic>
                </p:oleObj>
              </mc:Fallback>
            </mc:AlternateContent>
          </a:graphicData>
        </a:graphic>
      </p:graphicFrame>
    </p:spTree>
    <p:extLst>
      <p:ext uri="{BB962C8B-B14F-4D97-AF65-F5344CB8AC3E}">
        <p14:creationId xmlns:p14="http://schemas.microsoft.com/office/powerpoint/2010/main" val="139838399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3. </a:t>
            </a:r>
            <a:r>
              <a:rPr lang="en-US" altLang="zh-CN" sz="4000" dirty="0"/>
              <a:t>Future Plan</a:t>
            </a:r>
            <a:endParaRPr lang="en-US" sz="4000" dirty="0"/>
          </a:p>
        </p:txBody>
      </p:sp>
      <p:sp>
        <p:nvSpPr>
          <p:cNvPr id="2" name="Rectangle 1"/>
          <p:cNvSpPr/>
          <p:nvPr/>
        </p:nvSpPr>
        <p:spPr>
          <a:xfrm>
            <a:off x="838200" y="1694080"/>
            <a:ext cx="4719562"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Priority work and key projects in 2022</a:t>
            </a:r>
          </a:p>
        </p:txBody>
      </p:sp>
      <p:graphicFrame>
        <p:nvGraphicFramePr>
          <p:cNvPr id="5" name="表格 5"/>
          <p:cNvGraphicFramePr>
            <a:graphicFrameLocks noGrp="1"/>
          </p:cNvGraphicFramePr>
          <p:nvPr>
            <p:extLst>
              <p:ext uri="{D42A27DB-BD31-4B8C-83A1-F6EECF244321}">
                <p14:modId xmlns:p14="http://schemas.microsoft.com/office/powerpoint/2010/main" val="3574140819"/>
              </p:ext>
            </p:extLst>
          </p:nvPr>
        </p:nvGraphicFramePr>
        <p:xfrm>
          <a:off x="441960" y="2180152"/>
          <a:ext cx="10096499" cy="3443408"/>
        </p:xfrm>
        <a:graphic>
          <a:graphicData uri="http://schemas.openxmlformats.org/drawingml/2006/table">
            <a:tbl>
              <a:tblPr firstRow="1" bandRow="1">
                <a:tableStyleId>{72833802-FEF1-4C79-8D5D-14CF1EAF98D9}</a:tableStyleId>
              </a:tblPr>
              <a:tblGrid>
                <a:gridCol w="10096499"/>
              </a:tblGrid>
              <a:tr h="666779">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Priority Work And Key Projects In 2022</a:t>
                      </a:r>
                      <a:endParaRPr lang="zh-CN" altLang="en-US" sz="1800" dirty="0" smtClean="0">
                        <a:solidFill>
                          <a:schemeClr val="bg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414429">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kern="1200" dirty="0" smtClean="0">
                          <a:solidFill>
                            <a:schemeClr val="tx1"/>
                          </a:solidFill>
                          <a:latin typeface="+mj-lt"/>
                          <a:ea typeface="+mn-ea"/>
                          <a:cs typeface="+mn-cs"/>
                        </a:rPr>
                        <a:t>Project:</a:t>
                      </a:r>
                      <a:r>
                        <a:rPr lang="en-US" altLang="zh-CN" sz="1400" kern="1200" baseline="0" dirty="0" smtClean="0">
                          <a:solidFill>
                            <a:schemeClr val="tx1"/>
                          </a:solidFill>
                          <a:latin typeface="+mj-lt"/>
                          <a:ea typeface="+mn-ea"/>
                          <a:cs typeface="+mn-cs"/>
                        </a:rPr>
                        <a:t> </a:t>
                      </a:r>
                      <a:r>
                        <a:rPr lang="en-US" altLang="zh-CN" sz="1400" b="1" kern="1200" baseline="0" dirty="0" smtClean="0">
                          <a:solidFill>
                            <a:schemeClr val="accent2">
                              <a:lumMod val="75000"/>
                            </a:schemeClr>
                          </a:solidFill>
                          <a:latin typeface="+mj-lt"/>
                          <a:ea typeface="+mn-ea"/>
                          <a:cs typeface="+mn-cs"/>
                        </a:rPr>
                        <a:t>visualize Report for Team performance</a:t>
                      </a:r>
                      <a:endParaRPr lang="en-US" altLang="zh-CN" sz="1400" b="1" kern="1200" dirty="0" smtClean="0">
                        <a:solidFill>
                          <a:schemeClr val="accent2">
                            <a:lumMod val="75000"/>
                          </a:schemeClr>
                        </a:solidFill>
                        <a:latin typeface="+mj-lt"/>
                        <a:ea typeface="+mn-ea"/>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236220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Role: visualization report</a:t>
                      </a:r>
                      <a:r>
                        <a:rPr lang="en-US" altLang="zh-CN" sz="1400" baseline="0" dirty="0" smtClean="0">
                          <a:solidFill>
                            <a:schemeClr val="tx1"/>
                          </a:solidFill>
                          <a:latin typeface="+mj-lt"/>
                        </a:rPr>
                        <a:t> that will make area manager to define the team performance</a:t>
                      </a:r>
                    </a:p>
                    <a:p>
                      <a:pPr marL="0" marR="0" lvl="0" indent="0" algn="l" defTabSz="1187798" rtl="0" eaLnBrk="1" fontAlgn="auto" latinLnBrk="0" hangingPunct="1">
                        <a:lnSpc>
                          <a:spcPct val="100000"/>
                        </a:lnSpc>
                        <a:spcBef>
                          <a:spcPts val="0"/>
                        </a:spcBef>
                        <a:spcAft>
                          <a:spcPts val="0"/>
                        </a:spcAft>
                        <a:buClrTx/>
                        <a:buSzTx/>
                        <a:buFont typeface="+mj-lt"/>
                        <a:buNone/>
                        <a:tabLst/>
                        <a:defRPr/>
                      </a:pPr>
                      <a:endParaRPr lang="en-US" altLang="zh-CN" sz="1400" dirty="0" smtClean="0">
                        <a:solidFill>
                          <a:schemeClr val="tx1"/>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Key</a:t>
                      </a:r>
                      <a:r>
                        <a:rPr lang="en-US" altLang="zh-CN" sz="1400" baseline="0" dirty="0" smtClean="0">
                          <a:solidFill>
                            <a:schemeClr val="tx1"/>
                          </a:solidFill>
                          <a:latin typeface="+mj-lt"/>
                        </a:rPr>
                        <a:t> out put: </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b="1" baseline="0" dirty="0" smtClean="0">
                          <a:solidFill>
                            <a:srgbClr val="FF0000"/>
                          </a:solidFill>
                          <a:latin typeface="+mj-lt"/>
                        </a:rPr>
                        <a:t>1- </a:t>
                      </a:r>
                      <a:r>
                        <a:rPr lang="en-US" altLang="zh-CN" sz="1400" baseline="0" dirty="0" smtClean="0">
                          <a:solidFill>
                            <a:schemeClr val="tx1"/>
                          </a:solidFill>
                          <a:latin typeface="+mj-lt"/>
                        </a:rPr>
                        <a:t>All regions ach. Rate </a:t>
                      </a:r>
                      <a:r>
                        <a:rPr lang="en-US" altLang="zh-CN" sz="1400" b="1" baseline="0" dirty="0" smtClean="0">
                          <a:solidFill>
                            <a:srgbClr val="FF0000"/>
                          </a:solidFill>
                          <a:latin typeface="+mj-lt"/>
                        </a:rPr>
                        <a:t>2- </a:t>
                      </a:r>
                      <a:r>
                        <a:rPr lang="en-US" altLang="zh-CN" sz="1400" baseline="0" dirty="0" smtClean="0">
                          <a:solidFill>
                            <a:schemeClr val="tx1"/>
                          </a:solidFill>
                          <a:latin typeface="+mj-lt"/>
                        </a:rPr>
                        <a:t>region Ach. Rate in category  </a:t>
                      </a:r>
                      <a:r>
                        <a:rPr lang="en-US" altLang="zh-CN" sz="1400" b="1" baseline="0" dirty="0" smtClean="0">
                          <a:solidFill>
                            <a:srgbClr val="FF0000"/>
                          </a:solidFill>
                          <a:latin typeface="+mj-lt"/>
                        </a:rPr>
                        <a:t>3- </a:t>
                      </a:r>
                      <a:r>
                        <a:rPr lang="en-US" altLang="zh-CN" sz="1400" baseline="0" dirty="0" smtClean="0">
                          <a:solidFill>
                            <a:schemeClr val="tx1"/>
                          </a:solidFill>
                          <a:latin typeface="+mj-lt"/>
                        </a:rPr>
                        <a:t>Region daily ach. Rate   </a:t>
                      </a:r>
                      <a:r>
                        <a:rPr lang="en-US" altLang="zh-CN" sz="1400" b="1" baseline="0" dirty="0" smtClean="0">
                          <a:solidFill>
                            <a:srgbClr val="FF0000"/>
                          </a:solidFill>
                          <a:latin typeface="+mj-lt"/>
                        </a:rPr>
                        <a:t>4- </a:t>
                      </a:r>
                      <a:r>
                        <a:rPr lang="en-US" altLang="zh-CN" sz="1400" baseline="0" dirty="0" smtClean="0">
                          <a:solidFill>
                            <a:schemeClr val="tx1"/>
                          </a:solidFill>
                          <a:latin typeface="+mj-lt"/>
                        </a:rPr>
                        <a:t>Ach. Rate per area manager </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b="1" dirty="0" smtClean="0">
                          <a:solidFill>
                            <a:srgbClr val="FF0000"/>
                          </a:solidFill>
                          <a:latin typeface="+mj-lt"/>
                        </a:rPr>
                        <a:t>5- </a:t>
                      </a:r>
                      <a:r>
                        <a:rPr lang="en-US" altLang="zh-CN" sz="1400" dirty="0" smtClean="0">
                          <a:solidFill>
                            <a:schemeClr val="tx1"/>
                          </a:solidFill>
                          <a:latin typeface="+mj-lt"/>
                        </a:rPr>
                        <a:t>Ach Rate per trainer</a:t>
                      </a:r>
                      <a:r>
                        <a:rPr lang="en-US" altLang="zh-CN" sz="1400" baseline="0" dirty="0" smtClean="0">
                          <a:solidFill>
                            <a:schemeClr val="tx1"/>
                          </a:solidFill>
                          <a:latin typeface="+mj-lt"/>
                        </a:rPr>
                        <a:t>  </a:t>
                      </a:r>
                      <a:r>
                        <a:rPr lang="en-US" altLang="zh-CN" sz="1400" b="1" baseline="0" dirty="0" smtClean="0">
                          <a:solidFill>
                            <a:srgbClr val="FF0000"/>
                          </a:solidFill>
                          <a:latin typeface="+mj-lt"/>
                        </a:rPr>
                        <a:t>6- </a:t>
                      </a:r>
                      <a:r>
                        <a:rPr lang="en-US" altLang="zh-CN" sz="1400" baseline="0" dirty="0" smtClean="0">
                          <a:solidFill>
                            <a:schemeClr val="tx1"/>
                          </a:solidFill>
                          <a:latin typeface="+mj-lt"/>
                        </a:rPr>
                        <a:t>uploaded person SO and ach. Rate  </a:t>
                      </a:r>
                      <a:r>
                        <a:rPr lang="en-US" altLang="zh-CN" sz="1400" b="1" baseline="0" dirty="0" smtClean="0">
                          <a:solidFill>
                            <a:srgbClr val="FF0000"/>
                          </a:solidFill>
                          <a:latin typeface="+mj-lt"/>
                        </a:rPr>
                        <a:t>7- </a:t>
                      </a:r>
                      <a:r>
                        <a:rPr lang="en-US" altLang="zh-CN" sz="1400" kern="1200" baseline="0" dirty="0" smtClean="0">
                          <a:solidFill>
                            <a:schemeClr val="tx1"/>
                          </a:solidFill>
                          <a:latin typeface="+mn-lt"/>
                          <a:ea typeface="+mn-ea"/>
                          <a:cs typeface="+mn-cs"/>
                        </a:rPr>
                        <a:t>Ach. Per store type (IR-OR)      </a:t>
                      </a:r>
                      <a:r>
                        <a:rPr lang="en-US" altLang="zh-CN" sz="1400" b="1" kern="1200" baseline="0" dirty="0" smtClean="0">
                          <a:solidFill>
                            <a:srgbClr val="FF0000"/>
                          </a:solidFill>
                          <a:latin typeface="+mn-lt"/>
                          <a:ea typeface="+mn-ea"/>
                          <a:cs typeface="+mn-cs"/>
                        </a:rPr>
                        <a:t>8- </a:t>
                      </a:r>
                      <a:r>
                        <a:rPr lang="en-US" altLang="zh-CN" sz="1400" kern="1200" baseline="0" dirty="0" smtClean="0">
                          <a:solidFill>
                            <a:schemeClr val="tx1"/>
                          </a:solidFill>
                          <a:latin typeface="+mn-lt"/>
                          <a:ea typeface="+mn-ea"/>
                          <a:cs typeface="+mn-cs"/>
                        </a:rPr>
                        <a:t>Ach. Per Duty </a:t>
                      </a:r>
                      <a:endParaRPr lang="en-US" altLang="zh-CN" sz="1400" b="1" dirty="0" smtClean="0">
                        <a:solidFill>
                          <a:srgbClr val="FF0000"/>
                        </a:solidFill>
                        <a:latin typeface="+mj-lt"/>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Milestone and timetable :</a:t>
                      </a:r>
                    </a:p>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October </a:t>
                      </a:r>
                      <a:r>
                        <a:rPr lang="en-US" altLang="zh-CN" sz="1400" baseline="0" dirty="0" smtClean="0">
                          <a:solidFill>
                            <a:schemeClr val="tx1"/>
                          </a:solidFill>
                          <a:latin typeface="+mj-lt"/>
                        </a:rPr>
                        <a:t>2022 this project will Complete</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graphicFrame>
        <p:nvGraphicFramePr>
          <p:cNvPr id="3" name="Object 2"/>
          <p:cNvGraphicFramePr>
            <a:graphicFrameLocks noChangeAspect="1"/>
          </p:cNvGraphicFramePr>
          <p:nvPr>
            <p:extLst>
              <p:ext uri="{D42A27DB-BD31-4B8C-83A1-F6EECF244321}">
                <p14:modId xmlns:p14="http://schemas.microsoft.com/office/powerpoint/2010/main" val="344137682"/>
              </p:ext>
            </p:extLst>
          </p:nvPr>
        </p:nvGraphicFramePr>
        <p:xfrm>
          <a:off x="8002859" y="3498631"/>
          <a:ext cx="914400" cy="806450"/>
        </p:xfrm>
        <a:graphic>
          <a:graphicData uri="http://schemas.openxmlformats.org/presentationml/2006/ole">
            <mc:AlternateContent xmlns:mc="http://schemas.openxmlformats.org/markup-compatibility/2006">
              <mc:Choice xmlns:v="urn:schemas-microsoft-com:vml" Requires="v">
                <p:oleObj spid="_x0000_s9258" name="Packager Shell Object" showAsIcon="1" r:id="rId3" imgW="914400" imgH="806400" progId="Package">
                  <p:embed/>
                </p:oleObj>
              </mc:Choice>
              <mc:Fallback>
                <p:oleObj name="Packager Shell Object" showAsIcon="1" r:id="rId3" imgW="914400" imgH="806400" progId="Package">
                  <p:embed/>
                  <p:pic>
                    <p:nvPicPr>
                      <p:cNvPr id="0" name=""/>
                      <p:cNvPicPr/>
                      <p:nvPr/>
                    </p:nvPicPr>
                    <p:blipFill>
                      <a:blip r:embed="rId4"/>
                      <a:stretch>
                        <a:fillRect/>
                      </a:stretch>
                    </p:blipFill>
                    <p:spPr>
                      <a:xfrm>
                        <a:off x="8002859" y="3498631"/>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49197585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Thank You.</a:t>
            </a:r>
            <a:endParaRPr lang="en-US" dirty="0"/>
          </a:p>
        </p:txBody>
      </p:sp>
    </p:spTree>
    <p:extLst>
      <p:ext uri="{BB962C8B-B14F-4D97-AF65-F5344CB8AC3E}">
        <p14:creationId xmlns:p14="http://schemas.microsoft.com/office/powerpoint/2010/main" val="37151642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55343"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t>Work Overview</a:t>
            </a:r>
            <a:endParaRPr lang="en-US" b="1" dirty="0"/>
          </a:p>
        </p:txBody>
      </p:sp>
      <p:graphicFrame>
        <p:nvGraphicFramePr>
          <p:cNvPr id="8" name="表格 5"/>
          <p:cNvGraphicFramePr>
            <a:graphicFrameLocks noGrp="1"/>
          </p:cNvGraphicFramePr>
          <p:nvPr>
            <p:extLst>
              <p:ext uri="{D42A27DB-BD31-4B8C-83A1-F6EECF244321}">
                <p14:modId xmlns:p14="http://schemas.microsoft.com/office/powerpoint/2010/main" val="2653051"/>
              </p:ext>
            </p:extLst>
          </p:nvPr>
        </p:nvGraphicFramePr>
        <p:xfrm>
          <a:off x="1706066" y="2087944"/>
          <a:ext cx="8660922" cy="5175697"/>
        </p:xfrm>
        <a:graphic>
          <a:graphicData uri="http://schemas.openxmlformats.org/drawingml/2006/table">
            <a:tbl>
              <a:tblPr firstRow="1" bandRow="1">
                <a:tableStyleId>{72833802-FEF1-4C79-8D5D-14CF1EAF98D9}</a:tableStyleId>
              </a:tblPr>
              <a:tblGrid>
                <a:gridCol w="8660922"/>
              </a:tblGrid>
              <a:tr h="569022">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Demonstration achievement </a:t>
                      </a:r>
                      <a:endParaRPr lang="zh-CN" altLang="en-US" sz="1800" dirty="0" smtClean="0">
                        <a:solidFill>
                          <a:schemeClr val="bg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F152D"/>
                    </a:solidFill>
                  </a:tcPr>
                </a:tc>
              </a:tr>
              <a:tr h="3042225">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Demonstrate your achievement in the past year by figures in a brief way here</a:t>
                      </a:r>
                      <a:endParaRPr lang="en-US" altLang="zh-CN" sz="1800" dirty="0" smtClean="0">
                        <a:solidFill>
                          <a:schemeClr val="tx1"/>
                        </a:solidFill>
                        <a:latin typeface="+mj-lt"/>
                      </a:endParaRPr>
                    </a:p>
                    <a:p>
                      <a:pPr marL="342900" indent="-342900">
                        <a:buFont typeface="+mj-lt"/>
                        <a:buAutoNum type="arabicPeriod"/>
                      </a:pPr>
                      <a:r>
                        <a:rPr lang="en-US" altLang="zh-CN" sz="1200" dirty="0" smtClean="0">
                          <a:solidFill>
                            <a:schemeClr val="tx1"/>
                          </a:solidFill>
                          <a:latin typeface="+mj-lt"/>
                        </a:rPr>
                        <a:t>…I found myself can prove my outstanding contribution when Alex Region Get the most Accurate data in the Mapping meeting I was part of that team that leads by </a:t>
                      </a:r>
                      <a:r>
                        <a:rPr lang="en-US" altLang="zh-CN" sz="1200" dirty="0" err="1" smtClean="0">
                          <a:solidFill>
                            <a:schemeClr val="tx1"/>
                          </a:solidFill>
                          <a:latin typeface="+mj-lt"/>
                        </a:rPr>
                        <a:t>MR.Mohamed</a:t>
                      </a:r>
                      <a:r>
                        <a:rPr lang="en-US" altLang="zh-CN" sz="1200" dirty="0" smtClean="0">
                          <a:solidFill>
                            <a:schemeClr val="tx1"/>
                          </a:solidFill>
                          <a:latin typeface="+mj-lt"/>
                        </a:rPr>
                        <a:t> </a:t>
                      </a:r>
                      <a:r>
                        <a:rPr lang="en-US" altLang="zh-CN" sz="1200" dirty="0" err="1" smtClean="0">
                          <a:solidFill>
                            <a:schemeClr val="tx1"/>
                          </a:solidFill>
                          <a:latin typeface="+mj-lt"/>
                        </a:rPr>
                        <a:t>ElShenawy</a:t>
                      </a:r>
                      <a:r>
                        <a:rPr lang="en-US" altLang="zh-CN" sz="1200" dirty="0" smtClean="0">
                          <a:solidFill>
                            <a:schemeClr val="tx1"/>
                          </a:solidFill>
                          <a:latin typeface="+mj-lt"/>
                        </a:rPr>
                        <a:t> &amp; MR Karim Badr. We found a lot of effort to get the accurate data like we do much calculate to see more about details in this data tracking SO &amp; CAPA business tracking what we can measure to remove error and abnormal Data.</a:t>
                      </a:r>
                    </a:p>
                    <a:p>
                      <a:pPr marL="342900" indent="-342900">
                        <a:buFont typeface="+mj-lt"/>
                        <a:buAutoNum type="arabicPeriod"/>
                      </a:pPr>
                      <a:r>
                        <a:rPr lang="en-US" sz="1200" kern="1200" dirty="0" smtClean="0">
                          <a:solidFill>
                            <a:srgbClr val="000000"/>
                          </a:solidFill>
                          <a:effectLst/>
                          <a:latin typeface="Huawei Sans" panose="020C0503030203020204"/>
                          <a:ea typeface="+mn-ea"/>
                          <a:cs typeface="+mn-cs"/>
                        </a:rPr>
                        <a:t>…support team</a:t>
                      </a:r>
                      <a:r>
                        <a:rPr lang="en-US" sz="1200" kern="1200" baseline="0" dirty="0" smtClean="0">
                          <a:solidFill>
                            <a:srgbClr val="000000"/>
                          </a:solidFill>
                          <a:effectLst/>
                          <a:latin typeface="Huawei Sans" panose="020C0503030203020204"/>
                          <a:ea typeface="+mn-ea"/>
                          <a:cs typeface="+mn-cs"/>
                        </a:rPr>
                        <a:t> with Data in work review or business Review.</a:t>
                      </a:r>
                      <a:endParaRPr lang="en-US" sz="1200" kern="1200" dirty="0" smtClean="0">
                        <a:solidFill>
                          <a:srgbClr val="000000"/>
                        </a:solidFill>
                        <a:effectLst/>
                        <a:latin typeface="Huawei Sans" panose="020C0503030203020204"/>
                        <a:ea typeface="+mn-ea"/>
                        <a:cs typeface="+mn-cs"/>
                      </a:endParaRPr>
                    </a:p>
                    <a:p>
                      <a:pPr marL="342900" indent="-342900">
                        <a:buFont typeface="+mj-lt"/>
                        <a:buAutoNum type="arabicPeriod"/>
                      </a:pPr>
                      <a:r>
                        <a:rPr lang="en-US" altLang="zh-CN" sz="1200" kern="1200" dirty="0" smtClean="0">
                          <a:solidFill>
                            <a:schemeClr val="tx1"/>
                          </a:solidFill>
                          <a:latin typeface="+mj-lt"/>
                          <a:ea typeface="+mn-ea"/>
                          <a:cs typeface="+mn-cs"/>
                        </a:rPr>
                        <a:t>…making</a:t>
                      </a:r>
                      <a:r>
                        <a:rPr lang="en-US" altLang="zh-CN" sz="1200" kern="1200" baseline="0" dirty="0" smtClean="0">
                          <a:solidFill>
                            <a:schemeClr val="tx1"/>
                          </a:solidFill>
                          <a:latin typeface="+mj-lt"/>
                          <a:ea typeface="+mn-ea"/>
                          <a:cs typeface="+mn-cs"/>
                        </a:rPr>
                        <a:t> Daily ,Weekly and monthly Report for team evaluation and ranking</a:t>
                      </a:r>
                    </a:p>
                    <a:p>
                      <a:pPr marL="342900" indent="-342900">
                        <a:buFont typeface="+mj-lt"/>
                        <a:buAutoNum type="arabicPeriod"/>
                      </a:pPr>
                      <a:r>
                        <a:rPr lang="en-US" altLang="zh-CN" sz="1200" kern="1200" baseline="0" dirty="0" smtClean="0">
                          <a:solidFill>
                            <a:schemeClr val="tx1"/>
                          </a:solidFill>
                          <a:latin typeface="+mj-lt"/>
                          <a:ea typeface="+mn-ea"/>
                          <a:cs typeface="+mn-cs"/>
                        </a:rPr>
                        <a:t>…helping team in retail problems or retail changes</a:t>
                      </a:r>
                      <a:endParaRPr lang="en-US" altLang="zh-CN" sz="1200" kern="1200" dirty="0" smtClean="0">
                        <a:solidFill>
                          <a:schemeClr val="tx1"/>
                        </a:solidFill>
                        <a:latin typeface="+mj-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r h="1564450">
                <a:tc>
                  <a:txBody>
                    <a:bodyPr/>
                    <a:lstStyle/>
                    <a:p>
                      <a:pPr marL="342900" indent="-342900" algn="l" defTabSz="1187798" rtl="0" eaLnBrk="1" latinLnBrk="0" hangingPunct="1">
                        <a:buFont typeface="+mj-lt"/>
                        <a:buAutoNum type="arabicPeriod"/>
                      </a:pPr>
                      <a:endParaRPr lang="en-US" altLang="zh-CN" sz="1200" kern="1200" dirty="0" smtClean="0">
                        <a:solidFill>
                          <a:schemeClr val="tx1"/>
                        </a:solidFill>
                        <a:latin typeface="+mj-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graphicFrame>
        <p:nvGraphicFramePr>
          <p:cNvPr id="9" name="表格 8"/>
          <p:cNvGraphicFramePr>
            <a:graphicFrameLocks noGrp="1"/>
          </p:cNvGraphicFramePr>
          <p:nvPr>
            <p:extLst>
              <p:ext uri="{D42A27DB-BD31-4B8C-83A1-F6EECF244321}">
                <p14:modId xmlns:p14="http://schemas.microsoft.com/office/powerpoint/2010/main" val="1906769870"/>
              </p:ext>
            </p:extLst>
          </p:nvPr>
        </p:nvGraphicFramePr>
        <p:xfrm>
          <a:off x="1706066" y="4705814"/>
          <a:ext cx="8660922" cy="2550393"/>
        </p:xfrm>
        <a:graphic>
          <a:graphicData uri="http://schemas.openxmlformats.org/drawingml/2006/table">
            <a:tbl>
              <a:tblPr firstRow="1" bandRow="1">
                <a:tableStyleId>{72833802-FEF1-4C79-8D5D-14CF1EAF98D9}</a:tableStyleId>
              </a:tblPr>
              <a:tblGrid>
                <a:gridCol w="8660922"/>
              </a:tblGrid>
              <a:tr h="490982">
                <a:tc>
                  <a:txBody>
                    <a:bodyPr/>
                    <a:lstStyle/>
                    <a:p>
                      <a:pPr marL="0" marR="0" lvl="0" indent="0" algn="ctr" defTabSz="1187798" rtl="0" eaLnBrk="1" fontAlgn="auto" latinLnBrk="0" hangingPunct="1">
                        <a:lnSpc>
                          <a:spcPct val="100000"/>
                        </a:lnSpc>
                        <a:spcBef>
                          <a:spcPts val="0"/>
                        </a:spcBef>
                        <a:spcAft>
                          <a:spcPts val="0"/>
                        </a:spcAft>
                        <a:buClrTx/>
                        <a:buSzTx/>
                        <a:buFont typeface="+mj-lt"/>
                        <a:buNone/>
                        <a:tabLst/>
                        <a:defRPr/>
                      </a:pPr>
                      <a:r>
                        <a:rPr lang="en-US" altLang="zh-CN" sz="1800" b="1" kern="1200" dirty="0" smtClean="0">
                          <a:solidFill>
                            <a:schemeClr val="bg1"/>
                          </a:solidFill>
                          <a:latin typeface="+mj-lt"/>
                          <a:ea typeface="+mn-ea"/>
                          <a:cs typeface="+mn-cs"/>
                        </a:rPr>
                        <a:t>Failure</a:t>
                      </a:r>
                      <a:endParaRPr lang="zh-CN" altLang="en-US" sz="1800" b="1" kern="1200" dirty="0" smtClean="0">
                        <a:solidFill>
                          <a:schemeClr val="bg1"/>
                        </a:solidFill>
                        <a:latin typeface="+mj-lt"/>
                        <a:ea typeface="+mn-ea"/>
                        <a:cs typeface="+mn-cs"/>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2059411">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Explain your failure in the past year in a brief way</a:t>
                      </a:r>
                    </a:p>
                    <a:p>
                      <a:pPr marL="457200" indent="-457200" algn="l" rtl="0" eaLnBrk="1" latinLnBrk="0" hangingPunct="1">
                        <a:spcBef>
                          <a:spcPts val="0"/>
                        </a:spcBef>
                        <a:spcAft>
                          <a:spcPts val="0"/>
                        </a:spcAft>
                        <a:buClrTx/>
                        <a:buSzPts val="1200"/>
                        <a:buFont typeface="+mj-lt"/>
                        <a:buAutoNum type="arabicPeriod"/>
                      </a:pPr>
                      <a:r>
                        <a:rPr kumimoji="1" lang="en-US" altLang="zh-CN" sz="1200" kern="1200" dirty="0" smtClean="0">
                          <a:solidFill>
                            <a:srgbClr val="000000"/>
                          </a:solidFill>
                          <a:latin typeface="+mj-lt"/>
                          <a:ea typeface="Microsoft YaHei" panose="020B0503020204020204" pitchFamily="34" charset="-122"/>
                          <a:cs typeface="+mn-cs"/>
                        </a:rPr>
                        <a:t>…</a:t>
                      </a:r>
                      <a:r>
                        <a:rPr kumimoji="1" lang="en-US" sz="1200" kern="1200" baseline="0" dirty="0" smtClean="0">
                          <a:solidFill>
                            <a:srgbClr val="000000"/>
                          </a:solidFill>
                          <a:effectLst/>
                          <a:latin typeface="Huawei Sans" panose="020C0503030203020204"/>
                          <a:ea typeface="Microsoft YaHei" panose="020B0503020204020204" pitchFamily="34" charset="-122"/>
                          <a:cs typeface="+mn-cs"/>
                        </a:rPr>
                        <a:t>my responsibility and tasks increased that made my facing issue in </a:t>
                      </a:r>
                      <a:r>
                        <a:rPr kumimoji="1" lang="en-US" sz="1200" kern="1200" dirty="0" smtClean="0">
                          <a:solidFill>
                            <a:srgbClr val="000000"/>
                          </a:solidFill>
                          <a:effectLst/>
                          <a:latin typeface="Huawei Sans" panose="020C0503030203020204"/>
                          <a:ea typeface="Microsoft YaHei" panose="020B0503020204020204" pitchFamily="34" charset="-122"/>
                          <a:cs typeface="+mn-cs"/>
                        </a:rPr>
                        <a:t>time management </a:t>
                      </a:r>
                      <a:r>
                        <a:rPr kumimoji="1" lang="en-US" sz="1200" kern="1200" baseline="0" dirty="0" smtClean="0">
                          <a:solidFill>
                            <a:srgbClr val="000000"/>
                          </a:solidFill>
                          <a:effectLst/>
                          <a:latin typeface="Huawei Sans" panose="020C0503030203020204"/>
                          <a:ea typeface="Microsoft YaHei" panose="020B0503020204020204" pitchFamily="34" charset="-122"/>
                          <a:cs typeface="+mn-cs"/>
                        </a:rPr>
                        <a:t>after 1 </a:t>
                      </a:r>
                      <a:r>
                        <a:rPr kumimoji="1" lang="en-US" sz="1200" kern="1200" baseline="0" dirty="0" err="1" smtClean="0">
                          <a:solidFill>
                            <a:srgbClr val="000000"/>
                          </a:solidFill>
                          <a:effectLst/>
                          <a:latin typeface="Huawei Sans" panose="020C0503030203020204"/>
                          <a:ea typeface="Microsoft YaHei" panose="020B0503020204020204" pitchFamily="34" charset="-122"/>
                          <a:cs typeface="+mn-cs"/>
                        </a:rPr>
                        <a:t>yr</a:t>
                      </a:r>
                      <a:r>
                        <a:rPr kumimoji="1" lang="en-US" sz="1200" kern="1200" baseline="0" dirty="0" smtClean="0">
                          <a:solidFill>
                            <a:srgbClr val="000000"/>
                          </a:solidFill>
                          <a:effectLst/>
                          <a:latin typeface="Huawei Sans" panose="020C0503030203020204"/>
                          <a:ea typeface="Microsoft YaHei" panose="020B0503020204020204" pitchFamily="34" charset="-122"/>
                          <a:cs typeface="+mn-cs"/>
                        </a:rPr>
                        <a:t> I already solved this issue by made automation VBA for Routine Works and Reports that made it Done on time and most Accurate.</a:t>
                      </a:r>
                    </a:p>
                    <a:p>
                      <a:pPr marL="457200" indent="-457200" algn="l" rtl="0" eaLnBrk="1" latinLnBrk="0" hangingPunct="1">
                        <a:spcBef>
                          <a:spcPts val="0"/>
                        </a:spcBef>
                        <a:spcAft>
                          <a:spcPts val="0"/>
                        </a:spcAft>
                        <a:buClrTx/>
                        <a:buSzPts val="1200"/>
                        <a:buFont typeface="+mj-lt"/>
                        <a:buAutoNum type="arabicPeriod"/>
                      </a:pPr>
                      <a:endParaRPr kumimoji="1" lang="en-US" sz="1200" kern="1200" baseline="0" dirty="0" smtClean="0">
                        <a:solidFill>
                          <a:srgbClr val="000000"/>
                        </a:solidFill>
                        <a:effectLst/>
                        <a:latin typeface="Huawei Sans" panose="020C0503030203020204"/>
                        <a:ea typeface="Microsoft YaHei" panose="020B0503020204020204" pitchFamily="34" charset="-122"/>
                        <a:cs typeface="+mn-cs"/>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8076992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1162110664"/>
              </p:ext>
            </p:extLst>
          </p:nvPr>
        </p:nvGraphicFramePr>
        <p:xfrm>
          <a:off x="636986" y="2341289"/>
          <a:ext cx="10918028" cy="5766570"/>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Module1: Egypt Route</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800" dirty="0" smtClean="0">
                          <a:solidFill>
                            <a:schemeClr val="tx1"/>
                          </a:solidFill>
                          <a:latin typeface="+mj-lt"/>
                        </a:rPr>
                        <a:t>- </a:t>
                      </a:r>
                      <a:r>
                        <a:rPr lang="en-US" altLang="zh-CN" sz="1400" kern="1200" dirty="0" smtClean="0">
                          <a:solidFill>
                            <a:schemeClr val="dk1"/>
                          </a:solidFill>
                          <a:latin typeface="Leelawadee UI Semilight" panose="020B0402040204020203" pitchFamily="34" charset="-34"/>
                          <a:ea typeface="+mn-ea"/>
                          <a:cs typeface="Leelawadee UI Semilight" panose="020B0402040204020203" pitchFamily="34" charset="-34"/>
                        </a:rPr>
                        <a:t>Collecting Data from All</a:t>
                      </a:r>
                      <a:r>
                        <a:rPr lang="en-US" altLang="zh-CN" sz="1400" kern="1200" baseline="0" dirty="0" smtClean="0">
                          <a:solidFill>
                            <a:schemeClr val="dk1"/>
                          </a:solidFill>
                          <a:latin typeface="Leelawadee UI Semilight" panose="020B0402040204020203" pitchFamily="34" charset="-34"/>
                          <a:ea typeface="+mn-ea"/>
                          <a:cs typeface="Leelawadee UI Semilight" panose="020B0402040204020203" pitchFamily="34" charset="-34"/>
                        </a:rPr>
                        <a:t> </a:t>
                      </a:r>
                      <a:r>
                        <a:rPr lang="en-US" altLang="zh-CN" sz="1400" kern="1200" dirty="0" smtClean="0">
                          <a:solidFill>
                            <a:schemeClr val="dk1"/>
                          </a:solidFill>
                          <a:latin typeface="Leelawadee UI Semilight" panose="020B0402040204020203" pitchFamily="34" charset="-34"/>
                          <a:ea typeface="+mn-ea"/>
                          <a:cs typeface="Leelawadee UI Semilight" panose="020B0402040204020203" pitchFamily="34" charset="-34"/>
                        </a:rPr>
                        <a:t>Region then Review the Route and Share Egypt Route All Department, I’m Collecting this Data Every month and update every day</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1-</a:t>
                      </a:r>
                      <a:r>
                        <a:rPr kumimoji="1" lang="en-US" altLang="zh-CN" sz="1200" kern="1200" baseline="0" dirty="0" smtClean="0">
                          <a:solidFill>
                            <a:srgbClr val="000000"/>
                          </a:solidFill>
                          <a:latin typeface="+mj-lt"/>
                          <a:ea typeface="Microsoft YaHei" panose="020B0503020204020204" pitchFamily="34" charset="-122"/>
                          <a:cs typeface="+mn-cs"/>
                        </a:rPr>
                        <a:t> </a:t>
                      </a:r>
                      <a:r>
                        <a:rPr kumimoji="1" lang="en-US" altLang="zh-CN" sz="1200" kern="120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Create New Template Based on Business requirement</a:t>
                      </a:r>
                      <a:r>
                        <a:rPr kumimoji="1" lang="en-US" altLang="zh-CN"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 </a:t>
                      </a:r>
                      <a:endParaRPr kumimoji="1" lang="ar-EG" altLang="zh-CN"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2- share New Template to Data Team to be unified </a:t>
                      </a:r>
                      <a:endParaRPr kumimoji="1" lang="ar-EG" altLang="zh-CN"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3- Collecting Route from Regions Data Analyst</a:t>
                      </a:r>
                      <a:endParaRPr kumimoji="1" lang="ar-EG" altLang="zh-CN"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endParaRPr>
                    </a:p>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4- Review All Data on Route // 5- Shared to All Department </a:t>
                      </a:r>
                      <a:endParaRPr kumimoji="1" lang="en-US" altLang="zh-CN" sz="1200" kern="120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kumimoji="1" lang="en-US" altLang="zh-CN" sz="1200" kern="1200" dirty="0" smtClean="0">
                          <a:solidFill>
                            <a:srgbClr val="000000"/>
                          </a:solidFill>
                          <a:latin typeface="+mj-lt"/>
                          <a:ea typeface="Microsoft YaHei" panose="020B0503020204020204" pitchFamily="34" charset="-122"/>
                          <a:cs typeface="+mn-cs"/>
                        </a:rPr>
                        <a:t> </a:t>
                      </a:r>
                      <a:r>
                        <a:rPr lang="en-US" altLang="zh-CN" sz="1200" b="1" u="sng" kern="1200" baseline="0" dirty="0" smtClean="0">
                          <a:solidFill>
                            <a:schemeClr val="tx1"/>
                          </a:solidFill>
                          <a:latin typeface="Leelawadee UI Semilight" panose="020B0402040204020203" pitchFamily="34" charset="-34"/>
                          <a:ea typeface="+mn-ea"/>
                          <a:cs typeface="Leelawadee UI Semilight" panose="020B0402040204020203" pitchFamily="34" charset="-34"/>
                        </a:rPr>
                        <a:t>Collect Data </a:t>
                      </a:r>
                      <a:r>
                        <a:rPr lang="en-US" altLang="zh-CN" sz="1200" b="0" u="sng" kern="1200" baseline="0" dirty="0" smtClean="0">
                          <a:solidFill>
                            <a:schemeClr val="tx1"/>
                          </a:solidFill>
                          <a:latin typeface="Leelawadee UI Semilight" panose="020B0402040204020203" pitchFamily="34" charset="-34"/>
                          <a:ea typeface="+mn-ea"/>
                          <a:cs typeface="Leelawadee UI Semilight" panose="020B0402040204020203" pitchFamily="34" charset="-34"/>
                        </a:rPr>
                        <a:t>from Data Analyst then </a:t>
                      </a:r>
                      <a:r>
                        <a:rPr lang="en-US" altLang="zh-CN" sz="1200" b="1" u="sng" kern="1200" baseline="0" dirty="0" smtClean="0">
                          <a:solidFill>
                            <a:schemeClr val="tx1"/>
                          </a:solidFill>
                          <a:latin typeface="Leelawadee UI Semilight" panose="020B0402040204020203" pitchFamily="34" charset="-34"/>
                          <a:ea typeface="+mn-ea"/>
                          <a:cs typeface="Leelawadee UI Semilight" panose="020B0402040204020203" pitchFamily="34" charset="-34"/>
                        </a:rPr>
                        <a:t>Create New EDS </a:t>
                      </a:r>
                      <a:r>
                        <a:rPr lang="en-US" altLang="zh-CN" sz="1200" b="0" u="sng" kern="1200" baseline="0" dirty="0" smtClean="0">
                          <a:solidFill>
                            <a:schemeClr val="tx1"/>
                          </a:solidFill>
                          <a:latin typeface="Leelawadee UI Semilight" panose="020B0402040204020203" pitchFamily="34" charset="-34"/>
                          <a:ea typeface="+mn-ea"/>
                          <a:cs typeface="Leelawadee UI Semilight" panose="020B0402040204020203" pitchFamily="34" charset="-34"/>
                        </a:rPr>
                        <a:t>Code </a:t>
                      </a:r>
                    </a:p>
                    <a:p>
                      <a:pPr marL="342900" marR="0" lvl="0" indent="-342900" algn="l" defTabSz="1187798" rtl="0" eaLnBrk="1" fontAlgn="auto" latinLnBrk="0" hangingPunct="1">
                        <a:lnSpc>
                          <a:spcPct val="100000"/>
                        </a:lnSpc>
                        <a:spcBef>
                          <a:spcPts val="0"/>
                        </a:spcBef>
                        <a:spcAft>
                          <a:spcPts val="0"/>
                        </a:spcAft>
                        <a:buClrTx/>
                        <a:buSzTx/>
                        <a:buFont typeface="+mj-lt"/>
                        <a:buAutoNum type="arabicPeriod"/>
                        <a:tabLst/>
                        <a:defRPr/>
                      </a:pPr>
                      <a:r>
                        <a:rPr lang="en-US" altLang="zh-CN" sz="1200" b="1" u="sng" kern="1200" baseline="0" dirty="0" smtClean="0">
                          <a:solidFill>
                            <a:schemeClr val="tx1"/>
                          </a:solidFill>
                          <a:latin typeface="Leelawadee UI Semilight" panose="020B0402040204020203" pitchFamily="34" charset="-34"/>
                          <a:ea typeface="+mn-ea"/>
                          <a:cs typeface="Leelawadee UI Semilight" panose="020B0402040204020203" pitchFamily="34" charset="-34"/>
                        </a:rPr>
                        <a:t>Review All Information </a:t>
                      </a:r>
                      <a:r>
                        <a:rPr lang="en-US" altLang="zh-CN" sz="1200" b="0" u="sng" kern="1200" baseline="0" dirty="0" smtClean="0">
                          <a:solidFill>
                            <a:schemeClr val="tx1"/>
                          </a:solidFill>
                          <a:latin typeface="Leelawadee UI Semilight" panose="020B0402040204020203" pitchFamily="34" charset="-34"/>
                          <a:ea typeface="+mn-ea"/>
                          <a:cs typeface="Leelawadee UI Semilight" panose="020B0402040204020203" pitchFamily="34" charset="-34"/>
                        </a:rPr>
                        <a:t>in Route </a:t>
                      </a:r>
                      <a:r>
                        <a:rPr lang="en-US" altLang="zh-CN" sz="1200" b="0" kern="1200" baseline="0" dirty="0" smtClean="0">
                          <a:solidFill>
                            <a:schemeClr val="tx1"/>
                          </a:solidFill>
                          <a:latin typeface="Leelawadee UI Semilight" panose="020B0402040204020203" pitchFamily="34" charset="-34"/>
                          <a:ea typeface="+mn-ea"/>
                          <a:cs typeface="Leelawadee UI Semilight" panose="020B0402040204020203" pitchFamily="34" charset="-34"/>
                        </a:rPr>
                        <a:t>like “ Dealer Info (Dealer Cods , Dealer name ,Address, region, area,….), </a:t>
                      </a:r>
                      <a:r>
                        <a:rPr lang="en-US" altLang="zh-CN" sz="1200" b="1" u="sng" kern="1200" baseline="0" dirty="0" smtClean="0">
                          <a:solidFill>
                            <a:schemeClr val="tx1"/>
                          </a:solidFill>
                          <a:latin typeface="Leelawadee UI Semilight" panose="020B0402040204020203" pitchFamily="34" charset="-34"/>
                          <a:ea typeface="+mn-ea"/>
                          <a:cs typeface="Leelawadee UI Semilight" panose="020B0402040204020203" pitchFamily="34" charset="-34"/>
                        </a:rPr>
                        <a:t>Employee info. </a:t>
                      </a:r>
                      <a:r>
                        <a:rPr lang="en-US" altLang="zh-CN" sz="1200" b="0" kern="1200" baseline="0" dirty="0" smtClean="0">
                          <a:solidFill>
                            <a:schemeClr val="tx1"/>
                          </a:solidFill>
                          <a:latin typeface="Leelawadee UI Semilight" panose="020B0402040204020203" pitchFamily="34" charset="-34"/>
                          <a:ea typeface="+mn-ea"/>
                          <a:cs typeface="Leelawadee UI Semilight" panose="020B0402040204020203" pitchFamily="34" charset="-34"/>
                        </a:rPr>
                        <a:t>( Employee name, ID , Region , his Manager name and ID and also Trainer Info.  ID, Regions)</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b="1" u="sng" kern="120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1- Create New</a:t>
                      </a:r>
                      <a:r>
                        <a:rPr kumimoji="1" lang="en-US" sz="1200" b="1" u="sng"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 EDS means </a:t>
                      </a:r>
                      <a:r>
                        <a:rPr kumimoji="1" lang="en-US"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 Create New Account Code and POS Code for New Dealer, </a:t>
                      </a:r>
                    </a:p>
                    <a:p>
                      <a:pPr algn="l" fontAlgn="b"/>
                      <a:r>
                        <a:rPr kumimoji="1" lang="en-US" sz="1200" b="1" u="sng"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2- Review All Information in the Route </a:t>
                      </a:r>
                      <a:r>
                        <a:rPr kumimoji="1" lang="en-US"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based on EDS sheet to make sure Dealer Info is Right like “ Dealer Cods, dealer name,  Address, .. ) , </a:t>
                      </a:r>
                    </a:p>
                    <a:p>
                      <a:pPr algn="l" fontAlgn="b"/>
                      <a:r>
                        <a:rPr kumimoji="1" lang="en-US" sz="1200" b="1" u="sng"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3- PSI Database </a:t>
                      </a:r>
                      <a:r>
                        <a:rPr kumimoji="1" lang="en-US"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to check PSI Code </a:t>
                      </a:r>
                    </a:p>
                    <a:p>
                      <a:pPr algn="l" fontAlgn="b"/>
                      <a:r>
                        <a:rPr kumimoji="1" lang="en-US"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4- </a:t>
                      </a:r>
                      <a:r>
                        <a:rPr kumimoji="1" lang="en-US" sz="1200" b="1" u="sng"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Employee Info.</a:t>
                      </a:r>
                      <a:r>
                        <a:rPr kumimoji="1" lang="en-US"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 From I-force data to check ( Employee Name, ID, Position, Region, area)</a:t>
                      </a:r>
                      <a:endParaRPr kumimoji="1" lang="en-US" sz="1200" kern="1200" baseline="0" dirty="0" smtClean="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-no issue with</a:t>
                      </a:r>
                      <a:r>
                        <a:rPr kumimoji="1" lang="en-US" sz="1200" kern="1200" baseline="0" dirty="0" smtClean="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rPr>
                        <a:t> this process.</a:t>
                      </a:r>
                      <a:endParaRPr kumimoji="1" lang="en-US" sz="1200" kern="1200" dirty="0">
                        <a:solidFill>
                          <a:schemeClr val="tx1"/>
                        </a:solidFill>
                        <a:latin typeface="Leelawadee UI Semilight" panose="020B0402040204020203" pitchFamily="34" charset="-34"/>
                        <a:ea typeface="Microsoft YaHei" panose="020B0503020204020204" pitchFamily="34" charset="-122"/>
                        <a:cs typeface="Leelawadee UI Semilight" panose="020B0402040204020203" pitchFamily="34" charset="-34"/>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09391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2307962890"/>
              </p:ext>
            </p:extLst>
          </p:nvPr>
        </p:nvGraphicFramePr>
        <p:xfrm>
          <a:off x="636986" y="2326421"/>
          <a:ext cx="10918028" cy="5412966"/>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Module2: Monthly Route</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400" dirty="0" smtClean="0">
                          <a:solidFill>
                            <a:schemeClr val="tx1"/>
                          </a:solidFill>
                          <a:latin typeface="+mj-lt"/>
                        </a:rPr>
                        <a:t>- In</a:t>
                      </a:r>
                      <a:r>
                        <a:rPr lang="en-US" altLang="zh-CN" sz="1400" baseline="0" dirty="0" smtClean="0">
                          <a:solidFill>
                            <a:schemeClr val="tx1"/>
                          </a:solidFill>
                          <a:latin typeface="+mj-lt"/>
                        </a:rPr>
                        <a:t> the end of the month I receive New Month Route plan that sent by Area Manager then review it with Regional Manager</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-end route</a:t>
                      </a:r>
                      <a:r>
                        <a:rPr kumimoji="1" lang="en-US" altLang="zh-CN" sz="1200" kern="1200" baseline="0" dirty="0" smtClean="0">
                          <a:solidFill>
                            <a:srgbClr val="000000"/>
                          </a:solidFill>
                          <a:latin typeface="+mj-lt"/>
                          <a:ea typeface="Microsoft YaHei" panose="020B0503020204020204" pitchFamily="34" charset="-122"/>
                          <a:cs typeface="+mn-cs"/>
                        </a:rPr>
                        <a:t> plan every month on time no delay</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-after</a:t>
                      </a:r>
                      <a:r>
                        <a:rPr kumimoji="1" lang="en-US" altLang="zh-CN" sz="1200" kern="1200" baseline="0" dirty="0" smtClean="0">
                          <a:solidFill>
                            <a:srgbClr val="000000"/>
                          </a:solidFill>
                          <a:latin typeface="+mj-lt"/>
                          <a:ea typeface="Microsoft YaHei" panose="020B0503020204020204" pitchFamily="34" charset="-122"/>
                          <a:cs typeface="+mn-cs"/>
                        </a:rPr>
                        <a:t> receive Route plan from AM then I do analysis for store lose and store add and Field Force Stores count and promoter changes and measure Store </a:t>
                      </a:r>
                      <a:r>
                        <a:rPr kumimoji="1" lang="en-US" altLang="zh-CN" sz="1200" kern="1200" baseline="0" dirty="0" err="1" smtClean="0">
                          <a:solidFill>
                            <a:srgbClr val="000000"/>
                          </a:solidFill>
                          <a:latin typeface="+mj-lt"/>
                          <a:ea typeface="Microsoft YaHei" panose="020B0503020204020204" pitchFamily="34" charset="-122"/>
                          <a:cs typeface="+mn-cs"/>
                        </a:rPr>
                        <a:t>capa</a:t>
                      </a:r>
                      <a:r>
                        <a:rPr kumimoji="1" lang="en-US" altLang="zh-CN" sz="1200" kern="1200" baseline="0" dirty="0" smtClean="0">
                          <a:solidFill>
                            <a:srgbClr val="000000"/>
                          </a:solidFill>
                          <a:latin typeface="+mj-lt"/>
                          <a:ea typeface="Microsoft YaHei" panose="020B0503020204020204" pitchFamily="34" charset="-122"/>
                          <a:cs typeface="+mn-cs"/>
                        </a:rPr>
                        <a:t> for the stores</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-this</a:t>
                      </a:r>
                      <a:r>
                        <a:rPr kumimoji="1" lang="en-US" sz="1200" kern="1200" baseline="0" dirty="0" smtClean="0">
                          <a:solidFill>
                            <a:srgbClr val="000000"/>
                          </a:solidFill>
                          <a:latin typeface="+mj-lt"/>
                          <a:ea typeface="Microsoft YaHei" panose="020B0503020204020204" pitchFamily="34" charset="-122"/>
                          <a:cs typeface="+mn-cs"/>
                        </a:rPr>
                        <a:t> process effect on region Achievement and field force route , input Team Decision and Data from previous months and output plan for new month Route</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a:t>
                      </a:r>
                      <a:r>
                        <a:rPr kumimoji="1" lang="en-US" sz="1200" kern="1200" dirty="0" smtClean="0">
                          <a:solidFill>
                            <a:srgbClr val="000000"/>
                          </a:solidFill>
                          <a:latin typeface="+mn-lt"/>
                          <a:ea typeface="Microsoft YaHei" panose="020B0503020204020204" pitchFamily="34" charset="-122"/>
                          <a:cs typeface="+mn-cs"/>
                        </a:rPr>
                        <a:t> I face</a:t>
                      </a:r>
                      <a:r>
                        <a:rPr kumimoji="1" lang="en-US" sz="1200" kern="1200" baseline="0" dirty="0" smtClean="0">
                          <a:solidFill>
                            <a:srgbClr val="000000"/>
                          </a:solidFill>
                          <a:latin typeface="+mn-lt"/>
                          <a:ea typeface="Microsoft YaHei" panose="020B0503020204020204" pitchFamily="34" charset="-122"/>
                          <a:cs typeface="+mn-cs"/>
                        </a:rPr>
                        <a:t> no issue this this process</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7474586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2910749819"/>
              </p:ext>
            </p:extLst>
          </p:nvPr>
        </p:nvGraphicFramePr>
        <p:xfrm>
          <a:off x="636986" y="2341289"/>
          <a:ext cx="10918028" cy="5412966"/>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Module3: Daily</a:t>
                      </a:r>
                      <a:r>
                        <a:rPr lang="en-US" altLang="zh-CN" sz="1800" baseline="0" dirty="0" smtClean="0">
                          <a:solidFill>
                            <a:schemeClr val="bg1"/>
                          </a:solidFill>
                          <a:latin typeface="+mj-lt"/>
                        </a:rPr>
                        <a:t> Route</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800" dirty="0" smtClean="0">
                          <a:solidFill>
                            <a:schemeClr val="tx1"/>
                          </a:solidFill>
                          <a:latin typeface="+mj-lt"/>
                        </a:rPr>
                        <a:t>- </a:t>
                      </a:r>
                      <a:r>
                        <a:rPr lang="en-US" altLang="zh-CN" sz="1400" dirty="0" smtClean="0">
                          <a:solidFill>
                            <a:schemeClr val="tx1"/>
                          </a:solidFill>
                          <a:latin typeface="+mj-lt"/>
                        </a:rPr>
                        <a:t>Update new route by changing FF</a:t>
                      </a:r>
                      <a:r>
                        <a:rPr lang="en-US" altLang="zh-CN" sz="1400" baseline="0" dirty="0" smtClean="0">
                          <a:solidFill>
                            <a:schemeClr val="tx1"/>
                          </a:solidFill>
                          <a:latin typeface="+mj-lt"/>
                        </a:rPr>
                        <a:t> store or replace promoter to another store and send it to Atef it happened frequently </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a:t>
                      </a:r>
                      <a:r>
                        <a:rPr kumimoji="1" lang="en-US" altLang="zh-CN" sz="1200" kern="1200" baseline="0" dirty="0" smtClean="0">
                          <a:solidFill>
                            <a:srgbClr val="000000"/>
                          </a:solidFill>
                          <a:latin typeface="+mj-lt"/>
                          <a:ea typeface="Microsoft YaHei" panose="020B0503020204020204" pitchFamily="34" charset="-122"/>
                          <a:cs typeface="+mn-cs"/>
                        </a:rPr>
                        <a:t> Update route in retail system and master route with current route happened in market</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altLang="zh-CN" sz="1200" kern="1200" dirty="0" smtClean="0">
                          <a:solidFill>
                            <a:srgbClr val="000000"/>
                          </a:solidFill>
                          <a:latin typeface="+mj-lt"/>
                          <a:ea typeface="Microsoft YaHei" panose="020B0503020204020204" pitchFamily="34" charset="-122"/>
                          <a:cs typeface="+mn-cs"/>
                        </a:rPr>
                        <a:t>  - changing route on</a:t>
                      </a:r>
                      <a:r>
                        <a:rPr kumimoji="1" lang="en-US" altLang="zh-CN" sz="1200" kern="1200" baseline="0" dirty="0" smtClean="0">
                          <a:solidFill>
                            <a:srgbClr val="000000"/>
                          </a:solidFill>
                          <a:latin typeface="+mj-lt"/>
                          <a:ea typeface="Microsoft YaHei" panose="020B0503020204020204" pitchFamily="34" charset="-122"/>
                          <a:cs typeface="+mn-cs"/>
                        </a:rPr>
                        <a:t> master route template and sending route by email</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097280" rtl="0" eaLnBrk="1" fontAlgn="b" latinLnBrk="0" hangingPunct="1">
                        <a:lnSpc>
                          <a:spcPct val="100000"/>
                        </a:lnSpc>
                        <a:spcBef>
                          <a:spcPts val="0"/>
                        </a:spcBef>
                        <a:spcAft>
                          <a:spcPts val="0"/>
                        </a:spcAft>
                        <a:buClrTx/>
                        <a:buSzTx/>
                        <a:buFontTx/>
                        <a:buNone/>
                        <a:tabLst/>
                        <a:defRPr/>
                      </a:pPr>
                      <a:r>
                        <a:rPr kumimoji="1" lang="en-US" sz="1200" kern="1200" dirty="0" smtClean="0">
                          <a:solidFill>
                            <a:srgbClr val="000000"/>
                          </a:solidFill>
                          <a:latin typeface="+mn-lt"/>
                          <a:ea typeface="Microsoft YaHei" panose="020B0503020204020204" pitchFamily="34" charset="-122"/>
                          <a:cs typeface="+mn-cs"/>
                        </a:rPr>
                        <a:t>  -</a:t>
                      </a:r>
                      <a:r>
                        <a:rPr kumimoji="1" lang="en-US" sz="1200" kern="1200" baseline="0" dirty="0" smtClean="0">
                          <a:solidFill>
                            <a:srgbClr val="000000"/>
                          </a:solidFill>
                          <a:latin typeface="+mn-lt"/>
                          <a:ea typeface="Microsoft YaHei" panose="020B0503020204020204" pitchFamily="34" charset="-122"/>
                          <a:cs typeface="+mn-cs"/>
                        </a:rPr>
                        <a:t> </a:t>
                      </a:r>
                      <a:r>
                        <a:rPr kumimoji="1" lang="en-US" altLang="zh-CN" sz="1200" kern="1200" dirty="0" smtClean="0">
                          <a:solidFill>
                            <a:srgbClr val="000000"/>
                          </a:solidFill>
                          <a:latin typeface="+mn-lt"/>
                          <a:ea typeface="Microsoft YaHei" panose="020B0503020204020204" pitchFamily="34" charset="-122"/>
                          <a:cs typeface="+mn-cs"/>
                        </a:rPr>
                        <a:t>after AM sending email to RM to</a:t>
                      </a:r>
                      <a:r>
                        <a:rPr kumimoji="1" lang="en-US" altLang="zh-CN" sz="1200" kern="1200" baseline="0" dirty="0" smtClean="0">
                          <a:solidFill>
                            <a:srgbClr val="000000"/>
                          </a:solidFill>
                          <a:latin typeface="+mn-lt"/>
                          <a:ea typeface="Microsoft YaHei" panose="020B0503020204020204" pitchFamily="34" charset="-122"/>
                          <a:cs typeface="+mn-cs"/>
                        </a:rPr>
                        <a:t> confirm update route then I work in template to send it to mohamed </a:t>
                      </a:r>
                      <a:r>
                        <a:rPr kumimoji="1" lang="en-US" altLang="zh-CN" sz="1200" kern="1200" baseline="0" dirty="0" err="1" smtClean="0">
                          <a:solidFill>
                            <a:srgbClr val="000000"/>
                          </a:solidFill>
                          <a:latin typeface="+mn-lt"/>
                          <a:ea typeface="Microsoft YaHei" panose="020B0503020204020204" pitchFamily="34" charset="-122"/>
                          <a:cs typeface="+mn-cs"/>
                        </a:rPr>
                        <a:t>atef</a:t>
                      </a:r>
                      <a:r>
                        <a:rPr kumimoji="1" lang="en-US" altLang="zh-CN" sz="1200" kern="1200" baseline="0" dirty="0" smtClean="0">
                          <a:solidFill>
                            <a:srgbClr val="000000"/>
                          </a:solidFill>
                          <a:latin typeface="+mn-lt"/>
                          <a:ea typeface="Microsoft YaHei" panose="020B0503020204020204" pitchFamily="34" charset="-122"/>
                          <a:cs typeface="+mn-cs"/>
                        </a:rPr>
                        <a:t>.</a:t>
                      </a:r>
                      <a:endParaRPr kumimoji="1" lang="en-US" sz="1200" kern="1200" dirty="0" smtClean="0">
                        <a:solidFill>
                          <a:srgbClr val="000000"/>
                        </a:solidFill>
                        <a:latin typeface="+mn-lt"/>
                        <a:ea typeface="Microsoft YaHei" panose="020B0503020204020204" pitchFamily="34" charset="-122"/>
                        <a:cs typeface="+mn-cs"/>
                      </a:endParaRPr>
                    </a:p>
                    <a:p>
                      <a:pPr algn="l" fontAlgn="b"/>
                      <a:r>
                        <a:rPr kumimoji="1" lang="en-US" sz="1200" kern="1200" dirty="0" smtClean="0">
                          <a:solidFill>
                            <a:srgbClr val="000000"/>
                          </a:solidFill>
                          <a:latin typeface="+mn-lt"/>
                          <a:ea typeface="Microsoft YaHei" panose="020B0503020204020204" pitchFamily="34" charset="-122"/>
                          <a:cs typeface="+mn-cs"/>
                        </a:rPr>
                        <a:t>  -</a:t>
                      </a:r>
                      <a:r>
                        <a:rPr kumimoji="1" lang="en-US" sz="1200" kern="1200" baseline="0" dirty="0" smtClean="0">
                          <a:solidFill>
                            <a:srgbClr val="000000"/>
                          </a:solidFill>
                          <a:latin typeface="+mn-lt"/>
                          <a:ea typeface="Microsoft YaHei" panose="020B0503020204020204" pitchFamily="34" charset="-122"/>
                          <a:cs typeface="+mn-cs"/>
                        </a:rPr>
                        <a:t> check after Route update that the route done on System or Master Route to finalize the process</a:t>
                      </a:r>
                    </a:p>
                    <a:p>
                      <a:pPr algn="l" rtl="0" fontAlgn="b"/>
                      <a:r>
                        <a:rPr kumimoji="1" lang="en-US" sz="1200" kern="1200" baseline="0" dirty="0" smtClean="0">
                          <a:solidFill>
                            <a:srgbClr val="000000"/>
                          </a:solidFill>
                          <a:latin typeface="+mn-lt"/>
                          <a:ea typeface="Microsoft YaHei" panose="020B0503020204020204" pitchFamily="34" charset="-122"/>
                          <a:cs typeface="+mn-cs"/>
                        </a:rPr>
                        <a:t>  - promoter or FF will be in his new store</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 I face</a:t>
                      </a:r>
                      <a:r>
                        <a:rPr kumimoji="1" lang="en-US" sz="1200" kern="1200" baseline="0" dirty="0" smtClean="0">
                          <a:solidFill>
                            <a:srgbClr val="000000"/>
                          </a:solidFill>
                          <a:latin typeface="+mj-lt"/>
                          <a:ea typeface="Microsoft YaHei" panose="020B0503020204020204" pitchFamily="34" charset="-122"/>
                          <a:cs typeface="+mn-cs"/>
                        </a:rPr>
                        <a:t> no issue this this process</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1515131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281697512"/>
              </p:ext>
            </p:extLst>
          </p:nvPr>
        </p:nvGraphicFramePr>
        <p:xfrm>
          <a:off x="636986" y="2326421"/>
          <a:ext cx="10918028" cy="5547223"/>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Module4: Monthly</a:t>
                      </a:r>
                      <a:r>
                        <a:rPr lang="en-US" altLang="zh-CN" sz="1800" baseline="0" dirty="0" smtClean="0">
                          <a:solidFill>
                            <a:schemeClr val="bg1"/>
                          </a:solidFill>
                          <a:latin typeface="+mj-lt"/>
                        </a:rPr>
                        <a:t> Target SO</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800" dirty="0" smtClean="0">
                          <a:solidFill>
                            <a:schemeClr val="tx1"/>
                          </a:solidFill>
                          <a:latin typeface="+mj-lt"/>
                        </a:rPr>
                        <a:t>-</a:t>
                      </a:r>
                      <a:r>
                        <a:rPr lang="en-US" altLang="zh-CN" sz="1400" dirty="0" smtClean="0">
                          <a:solidFill>
                            <a:schemeClr val="tx1"/>
                          </a:solidFill>
                          <a:latin typeface="+mj-lt"/>
                        </a:rPr>
                        <a:t>Sending </a:t>
                      </a:r>
                      <a:r>
                        <a:rPr lang="en-US" altLang="zh-CN" sz="1400" baseline="0" dirty="0" smtClean="0">
                          <a:solidFill>
                            <a:schemeClr val="tx1"/>
                          </a:solidFill>
                          <a:latin typeface="+mj-lt"/>
                        </a:rPr>
                        <a:t>the new month break down Target by team to Ahmed Tarek every month</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-determine</a:t>
                      </a:r>
                      <a:r>
                        <a:rPr kumimoji="1" lang="en-US" altLang="zh-CN" sz="1200" kern="1200" baseline="0" dirty="0" smtClean="0">
                          <a:solidFill>
                            <a:srgbClr val="000000"/>
                          </a:solidFill>
                          <a:latin typeface="+mj-lt"/>
                          <a:ea typeface="Microsoft YaHei" panose="020B0503020204020204" pitchFamily="34" charset="-122"/>
                          <a:cs typeface="+mn-cs"/>
                        </a:rPr>
                        <a:t> Team Monthly Target </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rtl="0" fontAlgn="b"/>
                      <a:r>
                        <a:rPr kumimoji="1" lang="en-US" altLang="zh-CN" sz="1200" kern="1200" dirty="0" smtClean="0">
                          <a:solidFill>
                            <a:srgbClr val="000000"/>
                          </a:solidFill>
                          <a:latin typeface="+mj-lt"/>
                          <a:ea typeface="Microsoft YaHei" panose="020B0503020204020204" pitchFamily="34" charset="-122"/>
                          <a:cs typeface="+mn-cs"/>
                        </a:rPr>
                        <a:t>  - after</a:t>
                      </a:r>
                      <a:r>
                        <a:rPr kumimoji="1" lang="en-US" altLang="zh-CN" sz="1200" kern="1200" baseline="0" dirty="0" smtClean="0">
                          <a:solidFill>
                            <a:srgbClr val="000000"/>
                          </a:solidFill>
                          <a:latin typeface="+mj-lt"/>
                          <a:ea typeface="Microsoft YaHei" panose="020B0503020204020204" pitchFamily="34" charset="-122"/>
                          <a:cs typeface="+mn-cs"/>
                        </a:rPr>
                        <a:t> receiving region Target (OR/IR) start to break down target per Area weight and Field Force and PR weight according to team last three month Sellout and Store CAPA and updated Route then finalize it with RM then send it before the end of month to Ahmed Tarek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a:t>
                      </a:r>
                      <a:r>
                        <a:rPr kumimoji="1" lang="en-US" sz="1200" kern="1200" baseline="0" dirty="0" smtClean="0">
                          <a:solidFill>
                            <a:srgbClr val="000000"/>
                          </a:solidFill>
                          <a:latin typeface="+mj-lt"/>
                          <a:ea typeface="Microsoft YaHei" panose="020B0503020204020204" pitchFamily="34" charset="-122"/>
                          <a:cs typeface="+mn-cs"/>
                        </a:rPr>
                        <a:t> set Target for all Team player (RM - AM – Trainer – Field Force – Promoter) </a:t>
                      </a:r>
                    </a:p>
                    <a:p>
                      <a:pPr algn="l" fontAlgn="b"/>
                      <a:r>
                        <a:rPr kumimoji="1" lang="en-US" sz="1200" kern="1200" baseline="0" dirty="0" smtClean="0">
                          <a:solidFill>
                            <a:srgbClr val="000000"/>
                          </a:solidFill>
                          <a:latin typeface="+mj-lt"/>
                          <a:ea typeface="Microsoft YaHei" panose="020B0503020204020204" pitchFamily="34" charset="-122"/>
                          <a:cs typeface="+mn-cs"/>
                        </a:rPr>
                        <a:t>input : monthly Route , SO pervious 3 months , Store CAPA/stock</a:t>
                      </a:r>
                    </a:p>
                    <a:p>
                      <a:pPr algn="l" fontAlgn="b"/>
                      <a:r>
                        <a:rPr kumimoji="1" lang="en-US" sz="1200" kern="1200" baseline="0" dirty="0" smtClean="0">
                          <a:solidFill>
                            <a:srgbClr val="000000"/>
                          </a:solidFill>
                          <a:latin typeface="+mj-lt"/>
                          <a:ea typeface="Microsoft YaHei" panose="020B0503020204020204" pitchFamily="34" charset="-122"/>
                          <a:cs typeface="+mn-cs"/>
                        </a:rPr>
                        <a:t>Output : monthly Target per team individual</a:t>
                      </a:r>
                    </a:p>
                    <a:p>
                      <a:pPr algn="l" fontAlgn="b"/>
                      <a:r>
                        <a:rPr kumimoji="1" lang="en-US" sz="1200" kern="1200" baseline="0" dirty="0" smtClean="0">
                          <a:solidFill>
                            <a:srgbClr val="000000"/>
                          </a:solidFill>
                          <a:latin typeface="+mj-lt"/>
                          <a:ea typeface="Microsoft YaHei" panose="020B0503020204020204" pitchFamily="34" charset="-122"/>
                          <a:cs typeface="+mn-cs"/>
                        </a:rPr>
                        <a:t>Key Control Point : </a:t>
                      </a:r>
                      <a:r>
                        <a:rPr kumimoji="1" lang="en-US" sz="1200" kern="1200" baseline="0" dirty="0" smtClean="0">
                          <a:solidFill>
                            <a:srgbClr val="000000"/>
                          </a:solidFill>
                          <a:latin typeface="+mn-lt"/>
                          <a:ea typeface="Microsoft YaHei" panose="020B0503020204020204" pitchFamily="34" charset="-122"/>
                          <a:cs typeface="+mn-cs"/>
                        </a:rPr>
                        <a:t>RM - AM – Trainer – Field Force</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smtClean="0">
                          <a:solidFill>
                            <a:srgbClr val="000000"/>
                          </a:solidFill>
                          <a:latin typeface="+mn-lt"/>
                          <a:ea typeface="Microsoft YaHei" panose="020B0503020204020204" pitchFamily="34" charset="-122"/>
                          <a:cs typeface="+mn-cs"/>
                        </a:rPr>
                        <a:t>I face</a:t>
                      </a:r>
                      <a:r>
                        <a:rPr kumimoji="1" lang="en-US" sz="1200" kern="1200" baseline="0" dirty="0" smtClean="0">
                          <a:solidFill>
                            <a:srgbClr val="000000"/>
                          </a:solidFill>
                          <a:latin typeface="+mn-lt"/>
                          <a:ea typeface="Microsoft YaHei" panose="020B0503020204020204" pitchFamily="34" charset="-122"/>
                          <a:cs typeface="+mn-cs"/>
                        </a:rPr>
                        <a:t> no issue this this process</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2608005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2. Position </a:t>
            </a:r>
            <a:r>
              <a:rPr lang="en-US" sz="4000" dirty="0"/>
              <a:t>&amp; Ability </a:t>
            </a:r>
            <a:r>
              <a:rPr lang="en-US" sz="4000" dirty="0" smtClean="0"/>
              <a:t>Certification</a:t>
            </a:r>
            <a:endParaRPr lang="en-US" sz="4000" dirty="0"/>
          </a:p>
        </p:txBody>
      </p:sp>
      <p:sp>
        <p:nvSpPr>
          <p:cNvPr id="2" name="Rectangle 1"/>
          <p:cNvSpPr/>
          <p:nvPr/>
        </p:nvSpPr>
        <p:spPr>
          <a:xfrm>
            <a:off x="838200" y="1647976"/>
            <a:ext cx="1972015" cy="369332"/>
          </a:xfrm>
          <a:prstGeom prst="rect">
            <a:avLst/>
          </a:prstGeom>
        </p:spPr>
        <p:txBody>
          <a:bodyPr wrap="none">
            <a:spAutoFit/>
          </a:bodyPr>
          <a:lstStyle/>
          <a:p>
            <a:pPr marL="285750" indent="-285750">
              <a:buFont typeface="Wingdings" panose="05000000000000000000" pitchFamily="2" charset="2"/>
              <a:buChar char="Ø"/>
            </a:pPr>
            <a:r>
              <a:rPr lang="en-US" altLang="zh-CN" b="1" dirty="0" smtClean="0">
                <a:latin typeface="+mj-lt"/>
              </a:rPr>
              <a:t>Work Process</a:t>
            </a:r>
            <a:endParaRPr lang="en-US" b="1" dirty="0">
              <a:latin typeface="+mj-lt"/>
            </a:endParaRPr>
          </a:p>
        </p:txBody>
      </p:sp>
      <p:sp>
        <p:nvSpPr>
          <p:cNvPr id="3" name="Rectangle 2"/>
          <p:cNvSpPr/>
          <p:nvPr/>
        </p:nvSpPr>
        <p:spPr>
          <a:xfrm>
            <a:off x="2886635" y="1663365"/>
            <a:ext cx="7740384" cy="338554"/>
          </a:xfrm>
          <a:prstGeom prst="rect">
            <a:avLst/>
          </a:prstGeom>
        </p:spPr>
        <p:txBody>
          <a:bodyPr wrap="square">
            <a:spAutoFit/>
          </a:bodyPr>
          <a:lstStyle/>
          <a:p>
            <a:r>
              <a:rPr lang="en-US" altLang="zh-CN" sz="1600" dirty="0" smtClean="0">
                <a:latin typeface="+mj-lt"/>
              </a:rPr>
              <a:t>“demonstrate routine daily work and show the understanding of process”</a:t>
            </a:r>
            <a:endParaRPr lang="en-US" sz="1600" dirty="0">
              <a:latin typeface="+mj-lt"/>
            </a:endParaRPr>
          </a:p>
        </p:txBody>
      </p:sp>
      <p:graphicFrame>
        <p:nvGraphicFramePr>
          <p:cNvPr id="7" name="表格 5"/>
          <p:cNvGraphicFramePr>
            <a:graphicFrameLocks noGrp="1"/>
          </p:cNvGraphicFramePr>
          <p:nvPr>
            <p:extLst>
              <p:ext uri="{D42A27DB-BD31-4B8C-83A1-F6EECF244321}">
                <p14:modId xmlns:p14="http://schemas.microsoft.com/office/powerpoint/2010/main" val="1575284964"/>
              </p:ext>
            </p:extLst>
          </p:nvPr>
        </p:nvGraphicFramePr>
        <p:xfrm>
          <a:off x="636986" y="2326421"/>
          <a:ext cx="10918028" cy="5412966"/>
        </p:xfrm>
        <a:graphic>
          <a:graphicData uri="http://schemas.openxmlformats.org/drawingml/2006/table">
            <a:tbl>
              <a:tblPr firstRow="1" bandRow="1">
                <a:tableStyleId>{72833802-FEF1-4C79-8D5D-14CF1EAF98D9}</a:tableStyleId>
              </a:tblPr>
              <a:tblGrid>
                <a:gridCol w="10918028"/>
              </a:tblGrid>
              <a:tr h="364448">
                <a:tc>
                  <a:txBody>
                    <a:bodyPr/>
                    <a:lstStyle/>
                    <a:p>
                      <a:pPr marL="0" marR="0" lvl="0" indent="0" algn="ctr" defTabSz="1187798" rtl="0" eaLnBrk="1" fontAlgn="auto" latinLnBrk="0" hangingPunct="1">
                        <a:lnSpc>
                          <a:spcPct val="100000"/>
                        </a:lnSpc>
                        <a:spcBef>
                          <a:spcPts val="0"/>
                        </a:spcBef>
                        <a:spcAft>
                          <a:spcPts val="0"/>
                        </a:spcAft>
                        <a:buClrTx/>
                        <a:buSzTx/>
                        <a:buFontTx/>
                        <a:buNone/>
                        <a:tabLst/>
                        <a:defRPr/>
                      </a:pPr>
                      <a:r>
                        <a:rPr lang="en-US" altLang="zh-CN" sz="1800" dirty="0" smtClean="0">
                          <a:solidFill>
                            <a:schemeClr val="bg1"/>
                          </a:solidFill>
                          <a:latin typeface="+mj-lt"/>
                        </a:rPr>
                        <a:t>Module5: Monthly</a:t>
                      </a:r>
                      <a:r>
                        <a:rPr lang="en-US" altLang="zh-CN" sz="1800" baseline="0" dirty="0" smtClean="0">
                          <a:solidFill>
                            <a:schemeClr val="bg1"/>
                          </a:solidFill>
                          <a:latin typeface="+mj-lt"/>
                        </a:rPr>
                        <a:t> Target ST</a:t>
                      </a:r>
                      <a:endParaRPr lang="zh-CN" altLang="en-US" sz="1800" dirty="0" smtClean="0">
                        <a:solidFill>
                          <a:schemeClr val="bg1"/>
                        </a:solidFill>
                        <a:latin typeface="+mj-lt"/>
                      </a:endParaRPr>
                    </a:p>
                  </a:txBody>
                  <a:tcP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solidFill>
                      <a:srgbClr val="CF152D"/>
                    </a:solidFill>
                  </a:tcPr>
                </a:tc>
              </a:tr>
              <a:tr h="395120">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dirty="0" smtClean="0">
                          <a:solidFill>
                            <a:srgbClr val="000000"/>
                          </a:solidFill>
                          <a:latin typeface="+mj-lt"/>
                          <a:ea typeface="Microsoft YaHei" panose="020B0503020204020204" pitchFamily="34" charset="-122"/>
                        </a:rPr>
                        <a:t>What’s  the processes undertaken by you for this module and the frequency for each process?</a:t>
                      </a:r>
                      <a:endParaRPr lang="en-US" altLang="zh-CN" sz="18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lang="en-US" altLang="zh-CN" sz="1800" dirty="0" smtClean="0">
                          <a:solidFill>
                            <a:schemeClr val="tx1"/>
                          </a:solidFill>
                          <a:latin typeface="+mj-lt"/>
                        </a:rPr>
                        <a:t>-</a:t>
                      </a:r>
                      <a:r>
                        <a:rPr lang="en-US" altLang="zh-CN" sz="1400" dirty="0" smtClean="0">
                          <a:solidFill>
                            <a:schemeClr val="tx1"/>
                          </a:solidFill>
                          <a:latin typeface="+mj-lt"/>
                        </a:rPr>
                        <a:t>Sending </a:t>
                      </a:r>
                      <a:r>
                        <a:rPr lang="en-US" altLang="zh-CN" sz="1400" baseline="0" dirty="0" smtClean="0">
                          <a:solidFill>
                            <a:schemeClr val="tx1"/>
                          </a:solidFill>
                          <a:latin typeface="+mj-lt"/>
                        </a:rPr>
                        <a:t>the new month break down Target ST and signed target by team to Channel Team every month</a:t>
                      </a:r>
                      <a:endParaRPr lang="en-US" altLang="zh-CN" sz="1400" dirty="0" smtClean="0">
                        <a:solidFill>
                          <a:schemeClr val="tx1"/>
                        </a:solidFill>
                        <a:latin typeface="+mj-lt"/>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39346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What was your achievement from this process?</a:t>
                      </a: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marL="0" marR="0" lvl="0" indent="0" algn="l" defTabSz="1187798" rtl="0" eaLnBrk="1" fontAlgn="auto" latinLnBrk="0" hangingPunct="1">
                        <a:lnSpc>
                          <a:spcPct val="100000"/>
                        </a:lnSpc>
                        <a:spcBef>
                          <a:spcPts val="0"/>
                        </a:spcBef>
                        <a:spcAft>
                          <a:spcPts val="0"/>
                        </a:spcAft>
                        <a:buClrTx/>
                        <a:buSzTx/>
                        <a:buFont typeface="+mj-lt"/>
                        <a:buNone/>
                        <a:tabLst/>
                        <a:defRPr/>
                      </a:pPr>
                      <a:r>
                        <a:rPr kumimoji="1" lang="en-US" altLang="zh-CN" sz="1200" kern="1200" dirty="0" smtClean="0">
                          <a:solidFill>
                            <a:srgbClr val="000000"/>
                          </a:solidFill>
                          <a:latin typeface="+mj-lt"/>
                          <a:ea typeface="Microsoft YaHei" panose="020B0503020204020204" pitchFamily="34" charset="-122"/>
                          <a:cs typeface="+mn-cs"/>
                        </a:rPr>
                        <a:t>-determine</a:t>
                      </a:r>
                      <a:r>
                        <a:rPr kumimoji="1" lang="en-US" altLang="zh-CN" sz="1200" kern="1200" baseline="0" dirty="0" smtClean="0">
                          <a:solidFill>
                            <a:srgbClr val="000000"/>
                          </a:solidFill>
                          <a:latin typeface="+mj-lt"/>
                          <a:ea typeface="Microsoft YaHei" panose="020B0503020204020204" pitchFamily="34" charset="-122"/>
                          <a:cs typeface="+mn-cs"/>
                        </a:rPr>
                        <a:t> Team Monthly Target </a:t>
                      </a:r>
                      <a:endParaRPr kumimoji="1" lang="en-US" altLang="zh-CN" sz="1200" kern="1200" dirty="0" smtClean="0">
                        <a:solidFill>
                          <a:srgbClr val="000000"/>
                        </a:solidFill>
                        <a:latin typeface="+mj-lt"/>
                        <a:ea typeface="Microsoft YaHei" panose="020B0503020204020204" pitchFamily="34" charset="-122"/>
                        <a:cs typeface="+mn-cs"/>
                      </a:endParaRPr>
                    </a:p>
                  </a:txBody>
                  <a:tcPr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02059">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your role in </a:t>
                      </a:r>
                      <a:r>
                        <a:rPr kumimoji="1" lang="en-US" altLang="zh-CN" sz="1200" kern="1200" dirty="0" smtClean="0">
                          <a:solidFill>
                            <a:srgbClr val="000000"/>
                          </a:solidFill>
                          <a:latin typeface="+mj-lt"/>
                          <a:ea typeface="Microsoft YaHei" panose="020B0503020204020204" pitchFamily="34" charset="-122"/>
                          <a:cs typeface="+mn-cs"/>
                        </a:rPr>
                        <a:t>this</a:t>
                      </a:r>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a:solidFill>
                            <a:srgbClr val="000000"/>
                          </a:solidFill>
                          <a:latin typeface="+mj-lt"/>
                          <a:ea typeface="Microsoft YaHei" panose="020B0503020204020204" pitchFamily="34" charset="-122"/>
                          <a:cs typeface="+mn-cs"/>
                        </a:rPr>
                        <a:t>process and which part need your experience and judgement, which part just deliver the info or under the </a:t>
                      </a:r>
                      <a:r>
                        <a:rPr kumimoji="1" lang="en-US" sz="1200" kern="1200" dirty="0" smtClean="0">
                          <a:solidFill>
                            <a:srgbClr val="000000"/>
                          </a:solidFill>
                          <a:latin typeface="+mj-lt"/>
                          <a:ea typeface="Microsoft YaHei" panose="020B0503020204020204" pitchFamily="34" charset="-122"/>
                          <a:cs typeface="+mn-cs"/>
                        </a:rPr>
                        <a:t>guidance. </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rtl="0" fontAlgn="b"/>
                      <a:r>
                        <a:rPr kumimoji="1" lang="en-US" altLang="zh-CN" sz="1200" kern="1200" dirty="0" smtClean="0">
                          <a:solidFill>
                            <a:srgbClr val="000000"/>
                          </a:solidFill>
                          <a:latin typeface="+mj-lt"/>
                          <a:ea typeface="Microsoft YaHei" panose="020B0503020204020204" pitchFamily="34" charset="-122"/>
                          <a:cs typeface="+mn-cs"/>
                        </a:rPr>
                        <a:t>  - after</a:t>
                      </a:r>
                      <a:r>
                        <a:rPr kumimoji="1" lang="en-US" altLang="zh-CN" sz="1200" kern="1200" baseline="0" dirty="0" smtClean="0">
                          <a:solidFill>
                            <a:srgbClr val="000000"/>
                          </a:solidFill>
                          <a:latin typeface="+mj-lt"/>
                          <a:ea typeface="Microsoft YaHei" panose="020B0503020204020204" pitchFamily="34" charset="-122"/>
                          <a:cs typeface="+mn-cs"/>
                        </a:rPr>
                        <a:t> I receive the target per region I start to collect the historical data for ST last 3 months to determine the dealers weight and I must to update it according to new month plan route to get current ST history and break down target according to history and collect Signed target for new month then send it to regional manager to confirm it or edit it by himself to final it then send it again to channel team and announce the team target in email</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10654">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Explain </a:t>
                      </a:r>
                      <a:r>
                        <a:rPr kumimoji="1" lang="en-US" sz="1200" kern="1200" dirty="0">
                          <a:solidFill>
                            <a:srgbClr val="000000"/>
                          </a:solidFill>
                          <a:latin typeface="+mj-lt"/>
                          <a:ea typeface="Microsoft YaHei" panose="020B0503020204020204" pitchFamily="34" charset="-122"/>
                          <a:cs typeface="+mn-cs"/>
                        </a:rPr>
                        <a:t>the aims for each single process and the input, output, KCP(Key Control Points) for each approver and process owner</a:t>
                      </a: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a:t>
                      </a:r>
                      <a:r>
                        <a:rPr kumimoji="1" lang="en-US" sz="1200" kern="1200" baseline="0" dirty="0" smtClean="0">
                          <a:solidFill>
                            <a:srgbClr val="000000"/>
                          </a:solidFill>
                          <a:latin typeface="+mj-lt"/>
                          <a:ea typeface="Microsoft YaHei" panose="020B0503020204020204" pitchFamily="34" charset="-122"/>
                          <a:cs typeface="+mn-cs"/>
                        </a:rPr>
                        <a:t> input : ST Achievement sheet for 3 months</a:t>
                      </a:r>
                    </a:p>
                    <a:p>
                      <a:pPr algn="l" fontAlgn="b"/>
                      <a:r>
                        <a:rPr kumimoji="1" lang="en-US" sz="1200" kern="1200" baseline="0" dirty="0" smtClean="0">
                          <a:solidFill>
                            <a:srgbClr val="000000"/>
                          </a:solidFill>
                          <a:latin typeface="+mj-lt"/>
                          <a:ea typeface="Microsoft YaHei" panose="020B0503020204020204" pitchFamily="34" charset="-122"/>
                          <a:cs typeface="+mn-cs"/>
                        </a:rPr>
                        <a:t>  -Output : new month ST Target and signed target per account and AM and FF</a:t>
                      </a:r>
                    </a:p>
                    <a:p>
                      <a:pPr algn="l" fontAlgn="b"/>
                      <a:r>
                        <a:rPr kumimoji="1" lang="en-US" sz="1200" kern="1200" baseline="0" dirty="0" smtClean="0">
                          <a:solidFill>
                            <a:srgbClr val="000000"/>
                          </a:solidFill>
                          <a:latin typeface="+mj-lt"/>
                          <a:ea typeface="Microsoft YaHei" panose="020B0503020204020204" pitchFamily="34" charset="-122"/>
                          <a:cs typeface="+mn-cs"/>
                        </a:rPr>
                        <a:t>  - Key Control Point : </a:t>
                      </a:r>
                      <a:r>
                        <a:rPr kumimoji="1" lang="en-US" sz="1200" kern="1200" baseline="0" dirty="0" smtClean="0">
                          <a:solidFill>
                            <a:srgbClr val="000000"/>
                          </a:solidFill>
                          <a:latin typeface="+mn-lt"/>
                          <a:ea typeface="Microsoft YaHei" panose="020B0503020204020204" pitchFamily="34" charset="-122"/>
                          <a:cs typeface="+mn-cs"/>
                        </a:rPr>
                        <a:t>AM – RM – Channel team</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427845">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What </a:t>
                      </a:r>
                      <a:r>
                        <a:rPr kumimoji="1" lang="en-US" sz="1200" kern="1200" dirty="0">
                          <a:solidFill>
                            <a:srgbClr val="000000"/>
                          </a:solidFill>
                          <a:latin typeface="+mj-lt"/>
                          <a:ea typeface="Microsoft YaHei" panose="020B0503020204020204" pitchFamily="34" charset="-122"/>
                          <a:cs typeface="+mn-cs"/>
                        </a:rPr>
                        <a:t>is the issue with the current process and how to optimize it </a:t>
                      </a:r>
                      <a:r>
                        <a:rPr kumimoji="1" lang="zh-CN" altLang="en-US" sz="1200" kern="1200" dirty="0" smtClean="0">
                          <a:solidFill>
                            <a:srgbClr val="000000"/>
                          </a:solidFill>
                          <a:latin typeface="+mj-lt"/>
                          <a:ea typeface="Microsoft YaHei" panose="020B0503020204020204" pitchFamily="34" charset="-122"/>
                          <a:cs typeface="+mn-cs"/>
                        </a:rPr>
                        <a:t>？</a:t>
                      </a:r>
                      <a:endParaRPr kumimoji="1" lang="en-US" sz="1200" kern="1200" dirty="0">
                        <a:solidFill>
                          <a:srgbClr val="000000"/>
                        </a:solidFill>
                        <a:latin typeface="+mj-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r h="603613">
                <a:tc>
                  <a:txBody>
                    <a:bodyPr/>
                    <a:lstStyle/>
                    <a:p>
                      <a:pPr algn="l" fontAlgn="b"/>
                      <a:r>
                        <a:rPr kumimoji="1" lang="en-US" sz="1200" kern="1200" dirty="0" smtClean="0">
                          <a:solidFill>
                            <a:srgbClr val="000000"/>
                          </a:solidFill>
                          <a:latin typeface="+mj-lt"/>
                          <a:ea typeface="Microsoft YaHei" panose="020B0503020204020204" pitchFamily="34" charset="-122"/>
                          <a:cs typeface="+mn-cs"/>
                        </a:rPr>
                        <a:t>- </a:t>
                      </a:r>
                      <a:r>
                        <a:rPr kumimoji="1" lang="en-US" sz="1200" kern="1200" dirty="0" smtClean="0">
                          <a:solidFill>
                            <a:srgbClr val="000000"/>
                          </a:solidFill>
                          <a:latin typeface="+mn-lt"/>
                          <a:ea typeface="Microsoft YaHei" panose="020B0503020204020204" pitchFamily="34" charset="-122"/>
                          <a:cs typeface="+mn-cs"/>
                        </a:rPr>
                        <a:t>I face</a:t>
                      </a:r>
                      <a:r>
                        <a:rPr kumimoji="1" lang="en-US" sz="1200" kern="1200" baseline="0" dirty="0" smtClean="0">
                          <a:solidFill>
                            <a:srgbClr val="000000"/>
                          </a:solidFill>
                          <a:latin typeface="+mn-lt"/>
                          <a:ea typeface="Microsoft YaHei" panose="020B0503020204020204" pitchFamily="34" charset="-122"/>
                          <a:cs typeface="+mn-cs"/>
                        </a:rPr>
                        <a:t> no issue this this process</a:t>
                      </a:r>
                      <a:endParaRPr kumimoji="1" lang="en-US" sz="1200" kern="1200" dirty="0">
                        <a:solidFill>
                          <a:srgbClr val="000000"/>
                        </a:solidFill>
                        <a:latin typeface="+mn-lt"/>
                        <a:ea typeface="Microsoft YaHei" panose="020B0503020204020204" pitchFamily="34" charset="-122"/>
                        <a:cs typeface="+mn-cs"/>
                      </a:endParaRPr>
                    </a:p>
                  </a:txBody>
                  <a:tcPr marL="6350" marR="6350" marT="6350" marB="0" anchor="ctr">
                    <a:lnL w="12700" cap="flat" cmpd="sng" algn="ctr">
                      <a:solidFill>
                        <a:srgbClr val="CF152D"/>
                      </a:solidFill>
                      <a:prstDash val="solid"/>
                      <a:round/>
                      <a:headEnd type="none" w="med" len="med"/>
                      <a:tailEnd type="none" w="med" len="med"/>
                    </a:lnL>
                    <a:lnR w="12700" cap="flat" cmpd="sng" algn="ctr">
                      <a:solidFill>
                        <a:srgbClr val="CF152D"/>
                      </a:solidFill>
                      <a:prstDash val="solid"/>
                      <a:round/>
                      <a:headEnd type="none" w="med" len="med"/>
                      <a:tailEnd type="none" w="med" len="med"/>
                    </a:lnR>
                    <a:lnT w="12700" cap="flat" cmpd="sng" algn="ctr">
                      <a:solidFill>
                        <a:srgbClr val="CF152D"/>
                      </a:solidFill>
                      <a:prstDash val="solid"/>
                      <a:round/>
                      <a:headEnd type="none" w="med" len="med"/>
                      <a:tailEnd type="none" w="med" len="med"/>
                    </a:lnT>
                    <a:lnB w="12700" cap="flat" cmpd="sng" algn="ctr">
                      <a:solidFill>
                        <a:srgbClr val="CF152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8584739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Huawei Sans"/>
        <a:ea typeface=""/>
        <a:cs typeface=""/>
      </a:majorFont>
      <a:minorFont>
        <a:latin typeface="Calibr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15138</TotalTime>
  <Words>6094</Words>
  <Application>Microsoft Office PowerPoint</Application>
  <PresentationFormat>Custom</PresentationFormat>
  <Paragraphs>483</Paragraphs>
  <Slides>31</Slides>
  <Notes>0</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5</vt:i4>
      </vt:variant>
      <vt:variant>
        <vt:lpstr>Slide Titles</vt:lpstr>
      </vt:variant>
      <vt:variant>
        <vt:i4>31</vt:i4>
      </vt:variant>
    </vt:vector>
  </HeadingPairs>
  <TitlesOfParts>
    <vt:vector size="46" baseType="lpstr">
      <vt:lpstr>Arial Unicode MS</vt:lpstr>
      <vt:lpstr>Huawei Sans</vt:lpstr>
      <vt:lpstr>Microsoft YaHei</vt:lpstr>
      <vt:lpstr>Microsoft YaHei</vt:lpstr>
      <vt:lpstr>Arial</vt:lpstr>
      <vt:lpstr>Calibri</vt:lpstr>
      <vt:lpstr>Leelawadee UI Semilight</vt:lpstr>
      <vt:lpstr>Times New Roman</vt:lpstr>
      <vt:lpstr>Wingdings</vt:lpstr>
      <vt:lpstr>Office Theme</vt:lpstr>
      <vt:lpstr>Worksheet</vt:lpstr>
      <vt:lpstr>Presentation</vt:lpstr>
      <vt:lpstr>Microsoft PowerPoint Presentation</vt:lpstr>
      <vt:lpstr>Packager Shell Object</vt:lpstr>
      <vt:lpstr>Package</vt:lpstr>
      <vt:lpstr>Work Review</vt:lpstr>
      <vt:lpstr>Template Contains 3 Parts:                </vt:lpstr>
      <vt:lpstr>1. Personal Profile</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2. Position &amp; Ability Certification</vt:lpstr>
      <vt:lpstr>3. Future Plan</vt:lpstr>
      <vt:lpstr>3. Future Plan</vt:lpstr>
      <vt:lpstr>Thank You.</vt:lpstr>
    </vt:vector>
  </TitlesOfParts>
  <Company>Huawei Technologies Co.,Ltd.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Youssef Mansour</dc:creator>
  <cp:lastModifiedBy>Mohamed Ahmed Ali Ahmed</cp:lastModifiedBy>
  <cp:revision>213</cp:revision>
  <dcterms:created xsi:type="dcterms:W3CDTF">2021-02-08T09:31:19Z</dcterms:created>
  <dcterms:modified xsi:type="dcterms:W3CDTF">2022-09-25T11:25:04Z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(3)tzMOyj23SYmbMvR9q0dfEIoGB4EDK+TjlTa4RrqPgvKaIVdpIDslmLRrjJSAUEPSUD+osPF5
MCaAspVnYn/DUDzLVPdJq7lDIT6xs35tHhHch4rgocyPI5wKDqaKkn9Z0yMvh7hW4tOdqIBd
vImPzCfdXpAIVL237c75amg66eykkSoe7XcwJaS1IVfiELY11p3pLbz0kZup4X4Okq8meQx/
66OWwjxd1LMGWYxVs5</vt:lpwstr>
  </property>
  <property fmtid="{D5CDD505-2E9C-101B-9397-08002B2CF9AE}" pid="3" name="_2015_ms_pID_7253431">
    <vt:lpwstr>OB1ns1mj0wa8ycfSy1q6ofMP3WQe5b8rygs/cP8alAI0i2sp/2uAEp
11OjYebInfE4Xzg11WaKWUxAghbM3SRial0fsdmkSC2Q35dLFwFcz3lcVdeAwApRHVjQRCSj
aHPU43TLVu4Z/cstgL+4WvoV/pzsP9te4lrIHYdw0KRyLCnUeQerogNp6pPKe15fWbUl8tvH
P0mWlPNhraDqR6c70qcvAxxcCNZ8NLcY5/m0</vt:lpwstr>
  </property>
  <property fmtid="{D5CDD505-2E9C-101B-9397-08002B2CF9AE}" pid="4" name="_readonly">
    <vt:lpwstr/>
  </property>
  <property fmtid="{D5CDD505-2E9C-101B-9397-08002B2CF9AE}" pid="5" name="_change">
    <vt:lpwstr/>
  </property>
  <property fmtid="{D5CDD505-2E9C-101B-9397-08002B2CF9AE}" pid="6" name="_full-control">
    <vt:lpwstr/>
  </property>
  <property fmtid="{D5CDD505-2E9C-101B-9397-08002B2CF9AE}" pid="7" name="sflag">
    <vt:lpwstr>1619615127</vt:lpwstr>
  </property>
  <property fmtid="{D5CDD505-2E9C-101B-9397-08002B2CF9AE}" pid="8" name="_2015_ms_pID_7253432">
    <vt:lpwstr>I7vQZIyF//EQoqUyRNeNAH0=</vt:lpwstr>
  </property>
</Properties>
</file>